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88"/>
  </p:notesMasterIdLst>
  <p:sldIdLst>
    <p:sldId id="256" r:id="rId2"/>
    <p:sldId id="257" r:id="rId3"/>
    <p:sldId id="259" r:id="rId4"/>
    <p:sldId id="258" r:id="rId5"/>
    <p:sldId id="261" r:id="rId6"/>
    <p:sldId id="262" r:id="rId7"/>
    <p:sldId id="260" r:id="rId8"/>
    <p:sldId id="263" r:id="rId9"/>
    <p:sldId id="266" r:id="rId10"/>
    <p:sldId id="264" r:id="rId11"/>
    <p:sldId id="304" r:id="rId12"/>
    <p:sldId id="305" r:id="rId13"/>
    <p:sldId id="306" r:id="rId14"/>
    <p:sldId id="307" r:id="rId15"/>
    <p:sldId id="308" r:id="rId16"/>
    <p:sldId id="267" r:id="rId17"/>
    <p:sldId id="265" r:id="rId18"/>
    <p:sldId id="268" r:id="rId19"/>
    <p:sldId id="309" r:id="rId20"/>
    <p:sldId id="269" r:id="rId21"/>
    <p:sldId id="270" r:id="rId22"/>
    <p:sldId id="273" r:id="rId23"/>
    <p:sldId id="271" r:id="rId24"/>
    <p:sldId id="272" r:id="rId25"/>
    <p:sldId id="310" r:id="rId26"/>
    <p:sldId id="274" r:id="rId27"/>
    <p:sldId id="277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276" r:id="rId36"/>
    <p:sldId id="318" r:id="rId37"/>
    <p:sldId id="275" r:id="rId38"/>
    <p:sldId id="319" r:id="rId39"/>
    <p:sldId id="278" r:id="rId40"/>
    <p:sldId id="320" r:id="rId41"/>
    <p:sldId id="321" r:id="rId42"/>
    <p:sldId id="322" r:id="rId43"/>
    <p:sldId id="323" r:id="rId44"/>
    <p:sldId id="281" r:id="rId45"/>
    <p:sldId id="279" r:id="rId46"/>
    <p:sldId id="324" r:id="rId47"/>
    <p:sldId id="325" r:id="rId48"/>
    <p:sldId id="326" r:id="rId49"/>
    <p:sldId id="280" r:id="rId50"/>
    <p:sldId id="327" r:id="rId51"/>
    <p:sldId id="282" r:id="rId52"/>
    <p:sldId id="328" r:id="rId53"/>
    <p:sldId id="329" r:id="rId54"/>
    <p:sldId id="330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31" r:id="rId69"/>
    <p:sldId id="346" r:id="rId70"/>
    <p:sldId id="345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285" r:id="rId87"/>
  </p:sldIdLst>
  <p:sldSz cx="9144000" cy="5143500" type="screen16x9"/>
  <p:notesSz cx="6858000" cy="9144000"/>
  <p:embeddedFontLst>
    <p:embeddedFont>
      <p:font typeface="Roboto" charset="0"/>
      <p:regular r:id="rId89"/>
      <p:bold r:id="rId90"/>
      <p:italic r:id="rId91"/>
      <p:boldItalic r:id="rId92"/>
    </p:embeddedFont>
    <p:embeddedFont>
      <p:font typeface="Roboto Medium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5F2F0A9-B41D-4D93-BD72-FE92A694589F}">
  <a:tblStyle styleId="{C5F2F0A9-B41D-4D93-BD72-FE92A694589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44" y="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5.fntdata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9028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c61e0ddc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c61e0ddc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9" name="Google Shape;51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0" name="Google Shape;51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1" name="Google Shape;521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2" name="Google Shape;521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1" name="Google Shape;51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2" name="Google Shape;514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7" name="Google Shape;51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8" name="Google Shape;518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1" name="Google Shape;521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2" name="Google Shape;521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Google Shape;51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4" name="Google Shape;519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5" name="Google Shape;52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6" name="Google Shape;520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" name="Google Shape;522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3" name="Google Shape;522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4" name="Google Shape;526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5" name="Google Shape;526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" name="Google Shape;52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6" name="Google Shape;525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" name="Google Shape;53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7" name="Google Shape;533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5" name="Google Shape;52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6" name="Google Shape;523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2" name="Google Shape;13692;g4afbba3a2b_0_8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3" name="Google Shape;13693;g4afbba3a2b_0_8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5" name="Google Shape;529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6" name="Google Shape;529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9" name="Google Shape;53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0" name="Google Shape;533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2" name="Google Shape;53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3" name="Google Shape;531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3" name="Google Shape;53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" name="Google Shape;53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7" name="Google Shape;533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3" name="Google Shape;53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3" name="Google Shape;53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3" name="Google Shape;53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5" name="Google Shape;52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6" name="Google Shape;523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8" name="Google Shape;53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9" name="Google Shape;536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4" name="Google Shape;526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5" name="Google Shape;526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4" name="Google Shape;526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5" name="Google Shape;526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8" name="Google Shape;540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9" name="Google Shape;540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>
  <p:cSld name="CUSTOM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6568"/>
          <a:stretch/>
        </p:blipFill>
        <p:spPr>
          <a:xfrm>
            <a:off x="345025" y="350313"/>
            <a:ext cx="8453949" cy="44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7650" y="3024500"/>
            <a:ext cx="7654500" cy="14742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76300" y="1944525"/>
            <a:ext cx="8322600" cy="19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4050" y="3770575"/>
            <a:ext cx="7493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 5">
  <p:cSld name="CUSTOM_12_5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-45500" y="3921450"/>
            <a:ext cx="9198600" cy="12219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1"/>
          <p:cNvSpPr/>
          <p:nvPr/>
        </p:nvSpPr>
        <p:spPr>
          <a:xfrm>
            <a:off x="0" y="499375"/>
            <a:ext cx="2826300" cy="4434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1"/>
          <p:cNvSpPr/>
          <p:nvPr/>
        </p:nvSpPr>
        <p:spPr>
          <a:xfrm>
            <a:off x="0" y="976450"/>
            <a:ext cx="3633900" cy="4434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415625" y="578973"/>
            <a:ext cx="42138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title" idx="2"/>
          </p:nvPr>
        </p:nvSpPr>
        <p:spPr>
          <a:xfrm>
            <a:off x="955299" y="4366675"/>
            <a:ext cx="71970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 4">
  <p:cSld name="CUSTOM_12_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2"/>
          <p:cNvGrpSpPr/>
          <p:nvPr/>
        </p:nvGrpSpPr>
        <p:grpSpPr>
          <a:xfrm>
            <a:off x="3783969" y="-23750"/>
            <a:ext cx="5375861" cy="5177700"/>
            <a:chOff x="3768189" y="-23750"/>
            <a:chExt cx="5375861" cy="5177700"/>
          </a:xfrm>
        </p:grpSpPr>
        <p:sp>
          <p:nvSpPr>
            <p:cNvPr id="74" name="Google Shape;74;p12"/>
            <p:cNvSpPr/>
            <p:nvPr/>
          </p:nvSpPr>
          <p:spPr>
            <a:xfrm>
              <a:off x="4148450" y="-23750"/>
              <a:ext cx="4995600" cy="5177700"/>
            </a:xfrm>
            <a:prstGeom prst="rect">
              <a:avLst/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2"/>
            <p:cNvSpPr/>
            <p:nvPr/>
          </p:nvSpPr>
          <p:spPr>
            <a:xfrm rot="-5400000">
              <a:off x="3510939" y="349631"/>
              <a:ext cx="902400" cy="387900"/>
            </a:xfrm>
            <a:prstGeom prst="triangle">
              <a:avLst>
                <a:gd name="adj" fmla="val 50000"/>
              </a:avLst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083800" y="206100"/>
            <a:ext cx="3638400" cy="12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5083800" y="1488100"/>
            <a:ext cx="3638400" cy="30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○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○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 3">
  <p:cSld name="CUSTOM_12_3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253325" y="2161325"/>
            <a:ext cx="3095400" cy="2857800"/>
          </a:xfrm>
          <a:prstGeom prst="rect">
            <a:avLst/>
          </a:prstGeom>
          <a:solidFill>
            <a:srgbClr val="FFFFFF">
              <a:alpha val="8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621875" y="2682875"/>
            <a:ext cx="23583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None/>
              <a:defRPr sz="1400" b="1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"/>
          </p:nvPr>
        </p:nvSpPr>
        <p:spPr>
          <a:xfrm>
            <a:off x="539550" y="3769825"/>
            <a:ext cx="25230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 2">
  <p:cSld name="CUSTOM_12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245650" y="1568125"/>
            <a:ext cx="4482600" cy="21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400"/>
              <a:buNone/>
              <a:defRPr sz="2400">
                <a:solidFill>
                  <a:srgbClr val="19344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1"/>
          </p:nvPr>
        </p:nvSpPr>
        <p:spPr>
          <a:xfrm>
            <a:off x="4879550" y="3694525"/>
            <a:ext cx="32148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E6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 1">
  <p:cSld name="CUSTOM_12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477850" y="0"/>
            <a:ext cx="4144500" cy="26523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661025" y="158925"/>
            <a:ext cx="38100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661025" y="1140275"/>
            <a:ext cx="3667500" cy="12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BIG_NUMBER">
    <p:bg>
      <p:bgPr>
        <a:solidFill>
          <a:srgbClr val="3E606F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2"/>
          </p:nvPr>
        </p:nvSpPr>
        <p:spPr>
          <a:xfrm>
            <a:off x="867300" y="2978525"/>
            <a:ext cx="74094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 1">
  <p:cSld name="BIG_NUMBER_1">
    <p:bg>
      <p:bgPr>
        <a:solidFill>
          <a:srgbClr val="3E606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867300" y="2978525"/>
            <a:ext cx="74094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idx="2"/>
          </p:nvPr>
        </p:nvSpPr>
        <p:spPr>
          <a:xfrm>
            <a:off x="930100" y="981525"/>
            <a:ext cx="7283700" cy="19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 b="1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1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8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lide with title and text right">
  <p:cSld name="CUSTOM_4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 hasCustomPrompt="1"/>
          </p:nvPr>
        </p:nvSpPr>
        <p:spPr>
          <a:xfrm>
            <a:off x="3830850" y="675225"/>
            <a:ext cx="53010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800"/>
              <a:buNone/>
              <a:defRPr sz="4800">
                <a:solidFill>
                  <a:srgbClr val="01010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3399300" y="1400175"/>
            <a:ext cx="61641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5B7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title" idx="2" hasCustomPrompt="1"/>
          </p:nvPr>
        </p:nvSpPr>
        <p:spPr>
          <a:xfrm>
            <a:off x="3830850" y="1939575"/>
            <a:ext cx="53010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800"/>
              <a:buNone/>
              <a:defRPr sz="4800">
                <a:solidFill>
                  <a:srgbClr val="01010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3399300" y="2664525"/>
            <a:ext cx="61641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5B7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 idx="4" hasCustomPrompt="1"/>
          </p:nvPr>
        </p:nvSpPr>
        <p:spPr>
          <a:xfrm>
            <a:off x="3830850" y="3203925"/>
            <a:ext cx="53010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800"/>
              <a:buNone/>
              <a:defRPr sz="4800">
                <a:solidFill>
                  <a:srgbClr val="01010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2000"/>
              <a:buNone/>
              <a:defRPr sz="12000">
                <a:solidFill>
                  <a:srgbClr val="01010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5"/>
          </p:nvPr>
        </p:nvSpPr>
        <p:spPr>
          <a:xfrm>
            <a:off x="3399300" y="3928875"/>
            <a:ext cx="61641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A5B7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5B7C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lide with text">
  <p:cSld name="CUSTOM_15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227550" y="297175"/>
            <a:ext cx="868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solidFill>
                  <a:srgbClr val="19344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340273" y="1175975"/>
            <a:ext cx="3095100" cy="14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2"/>
          </p:nvPr>
        </p:nvSpPr>
        <p:spPr>
          <a:xfrm>
            <a:off x="5340273" y="3191751"/>
            <a:ext cx="3095100" cy="14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 type="tx">
  <p:cSld name="TITLE_AND_BODY">
    <p:bg>
      <p:bgPr>
        <a:solidFill>
          <a:srgbClr val="19344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95300" y="1710575"/>
            <a:ext cx="7553400" cy="21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4062450" y="691475"/>
            <a:ext cx="1019100" cy="10191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25150" y="4084163"/>
            <a:ext cx="7493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A5B7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slide">
  <p:cSld name="CUSTOM_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489475" y="1571650"/>
            <a:ext cx="20823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2"/>
          </p:nvPr>
        </p:nvSpPr>
        <p:spPr>
          <a:xfrm>
            <a:off x="489475" y="3634900"/>
            <a:ext cx="20823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2879225" y="1571650"/>
            <a:ext cx="20823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4"/>
          </p:nvPr>
        </p:nvSpPr>
        <p:spPr>
          <a:xfrm>
            <a:off x="2879225" y="3634900"/>
            <a:ext cx="20823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5"/>
          </p:nvPr>
        </p:nvSpPr>
        <p:spPr>
          <a:xfrm>
            <a:off x="182025" y="1273000"/>
            <a:ext cx="26973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A5B7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6"/>
          </p:nvPr>
        </p:nvSpPr>
        <p:spPr>
          <a:xfrm>
            <a:off x="182025" y="3336025"/>
            <a:ext cx="26973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A5B7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7"/>
          </p:nvPr>
        </p:nvSpPr>
        <p:spPr>
          <a:xfrm>
            <a:off x="2571725" y="1273000"/>
            <a:ext cx="26973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A5B7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8"/>
          </p:nvPr>
        </p:nvSpPr>
        <p:spPr>
          <a:xfrm>
            <a:off x="2571725" y="3336025"/>
            <a:ext cx="26973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A5B7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images &amp; two column">
  <p:cSld name="CUSTOM_1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77250" y="2734400"/>
            <a:ext cx="38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19344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 idx="2"/>
          </p:nvPr>
        </p:nvSpPr>
        <p:spPr>
          <a:xfrm>
            <a:off x="4949250" y="2734400"/>
            <a:ext cx="38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19344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 idx="3"/>
          </p:nvPr>
        </p:nvSpPr>
        <p:spPr>
          <a:xfrm>
            <a:off x="674850" y="3463275"/>
            <a:ext cx="32223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 idx="4"/>
          </p:nvPr>
        </p:nvSpPr>
        <p:spPr>
          <a:xfrm>
            <a:off x="5246850" y="3463275"/>
            <a:ext cx="32223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122" name="Google Shape;122;p22"/>
          <p:cNvCxnSpPr/>
          <p:nvPr/>
        </p:nvCxnSpPr>
        <p:spPr>
          <a:xfrm>
            <a:off x="4583875" y="2747150"/>
            <a:ext cx="0" cy="18792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image and title">
  <p:cSld name="CUSTOM_14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5083800" y="13322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5083800" y="24787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0" y="0"/>
            <a:ext cx="4457400" cy="5143500"/>
          </a:xfrm>
          <a:prstGeom prst="rect">
            <a:avLst/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23"/>
          <p:cNvCxnSpPr/>
          <p:nvPr/>
        </p:nvCxnSpPr>
        <p:spPr>
          <a:xfrm>
            <a:off x="5161825" y="1160825"/>
            <a:ext cx="1140000" cy="0"/>
          </a:xfrm>
          <a:prstGeom prst="straightConnector1">
            <a:avLst/>
          </a:prstGeom>
          <a:noFill/>
          <a:ln w="19050" cap="flat" cmpd="sng">
            <a:solidFill>
              <a:srgbClr val="19344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image and title 1">
  <p:cSld name="CUSTOM_14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5083800" y="13322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5083800" y="24787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1" name="Google Shape;131;p24"/>
          <p:cNvCxnSpPr/>
          <p:nvPr/>
        </p:nvCxnSpPr>
        <p:spPr>
          <a:xfrm>
            <a:off x="5161825" y="1160825"/>
            <a:ext cx="1140000" cy="0"/>
          </a:xfrm>
          <a:prstGeom prst="straightConnector1">
            <a:avLst/>
          </a:prstGeom>
          <a:noFill/>
          <a:ln w="19050" cap="flat" cmpd="sng">
            <a:solidFill>
              <a:srgbClr val="19344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text right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/>
          <p:nvPr/>
        </p:nvSpPr>
        <p:spPr>
          <a:xfrm>
            <a:off x="472215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 idx="2"/>
          </p:nvPr>
        </p:nvSpPr>
        <p:spPr>
          <a:xfrm>
            <a:off x="5109900" y="2569100"/>
            <a:ext cx="28428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136" name="Google Shape;136;p25"/>
          <p:cNvCxnSpPr/>
          <p:nvPr/>
        </p:nvCxnSpPr>
        <p:spPr>
          <a:xfrm>
            <a:off x="7703150" y="4021750"/>
            <a:ext cx="506700" cy="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and text left">
  <p:cSld name="CUSTOM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/>
          <p:nvPr/>
        </p:nvSpPr>
        <p:spPr>
          <a:xfrm flipH="1">
            <a:off x="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 idx="2"/>
          </p:nvPr>
        </p:nvSpPr>
        <p:spPr>
          <a:xfrm flipH="1">
            <a:off x="1218450" y="2569100"/>
            <a:ext cx="28428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141" name="Google Shape;141;p26"/>
          <p:cNvCxnSpPr/>
          <p:nvPr/>
        </p:nvCxnSpPr>
        <p:spPr>
          <a:xfrm flipH="1">
            <a:off x="961300" y="4021750"/>
            <a:ext cx="506700" cy="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69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- Right">
  <p:cSld name="CUSTOM_8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55975" y="2412225"/>
            <a:ext cx="424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2"/>
          </p:nvPr>
        </p:nvSpPr>
        <p:spPr>
          <a:xfrm>
            <a:off x="463975" y="2826650"/>
            <a:ext cx="4032000" cy="20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600"/>
              <a:buFont typeface="Roboto"/>
              <a:buNone/>
              <a:defRPr sz="1600">
                <a:solidFill>
                  <a:srgbClr val="A0A0A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slide">
  <p:cSld name="CUSTOM_7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2"/>
          </p:nvPr>
        </p:nvSpPr>
        <p:spPr>
          <a:xfrm>
            <a:off x="367675" y="90967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600"/>
              <a:buNone/>
              <a:defRPr sz="2000">
                <a:solidFill>
                  <a:srgbClr val="A0A0A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lide with title and text left">
  <p:cSld name="CUSTOM_9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83800" y="3416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5083800" y="14881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5083800" y="38173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○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○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5074251" y="3817300"/>
            <a:ext cx="3760500" cy="10608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3"/>
          </p:nvPr>
        </p:nvSpPr>
        <p:spPr>
          <a:xfrm>
            <a:off x="5191125" y="3836250"/>
            <a:ext cx="3526800" cy="10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 slide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 idx="2"/>
          </p:nvPr>
        </p:nvSpPr>
        <p:spPr>
          <a:xfrm>
            <a:off x="167745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 idx="3"/>
          </p:nvPr>
        </p:nvSpPr>
        <p:spPr>
          <a:xfrm>
            <a:off x="126600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33" name="Google Shape;33;p7"/>
          <p:cNvCxnSpPr/>
          <p:nvPr/>
        </p:nvCxnSpPr>
        <p:spPr>
          <a:xfrm>
            <a:off x="4567200" y="2261250"/>
            <a:ext cx="9600" cy="20013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7"/>
          <p:cNvSpPr txBox="1">
            <a:spLocks noGrp="1"/>
          </p:cNvSpPr>
          <p:nvPr>
            <p:ph type="title" idx="4"/>
          </p:nvPr>
        </p:nvSpPr>
        <p:spPr>
          <a:xfrm>
            <a:off x="506720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 idx="5"/>
          </p:nvPr>
        </p:nvSpPr>
        <p:spPr>
          <a:xfrm>
            <a:off x="465575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 slide">
  <p:cSld name="CUSTOM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95448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 idx="2"/>
          </p:nvPr>
        </p:nvSpPr>
        <p:spPr>
          <a:xfrm>
            <a:off x="795300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 idx="3"/>
          </p:nvPr>
        </p:nvSpPr>
        <p:spPr>
          <a:xfrm>
            <a:off x="3543711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 idx="4"/>
          </p:nvPr>
        </p:nvSpPr>
        <p:spPr>
          <a:xfrm>
            <a:off x="3543638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 idx="5"/>
          </p:nvPr>
        </p:nvSpPr>
        <p:spPr>
          <a:xfrm>
            <a:off x="6292048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 idx="6"/>
          </p:nvPr>
        </p:nvSpPr>
        <p:spPr>
          <a:xfrm>
            <a:off x="6291975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43" name="Google Shape;43;p8"/>
          <p:cNvCxnSpPr/>
          <p:nvPr/>
        </p:nvCxnSpPr>
        <p:spPr>
          <a:xfrm>
            <a:off x="3363029" y="2443344"/>
            <a:ext cx="0" cy="13911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8"/>
          <p:cNvCxnSpPr/>
          <p:nvPr/>
        </p:nvCxnSpPr>
        <p:spPr>
          <a:xfrm>
            <a:off x="6082548" y="2443344"/>
            <a:ext cx="0" cy="13911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8"/>
          <p:cNvSpPr txBox="1">
            <a:spLocks noGrp="1"/>
          </p:cNvSpPr>
          <p:nvPr>
            <p:ph type="title" idx="7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6 columns slide">
  <p:cSld name="CUSTOM_3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795448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 idx="2"/>
          </p:nvPr>
        </p:nvSpPr>
        <p:spPr>
          <a:xfrm>
            <a:off x="795300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 idx="3"/>
          </p:nvPr>
        </p:nvSpPr>
        <p:spPr>
          <a:xfrm>
            <a:off x="3543711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4"/>
          </p:nvPr>
        </p:nvSpPr>
        <p:spPr>
          <a:xfrm>
            <a:off x="3543638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 idx="5"/>
          </p:nvPr>
        </p:nvSpPr>
        <p:spPr>
          <a:xfrm>
            <a:off x="6292048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6"/>
          </p:nvPr>
        </p:nvSpPr>
        <p:spPr>
          <a:xfrm>
            <a:off x="6291975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3363025" y="1735807"/>
            <a:ext cx="0" cy="29736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54;p9"/>
          <p:cNvCxnSpPr/>
          <p:nvPr/>
        </p:nvCxnSpPr>
        <p:spPr>
          <a:xfrm>
            <a:off x="6082550" y="1735807"/>
            <a:ext cx="0" cy="29736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9"/>
          <p:cNvSpPr txBox="1">
            <a:spLocks noGrp="1"/>
          </p:cNvSpPr>
          <p:nvPr>
            <p:ph type="title" idx="7"/>
          </p:nvPr>
        </p:nvSpPr>
        <p:spPr>
          <a:xfrm>
            <a:off x="795448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 idx="8"/>
          </p:nvPr>
        </p:nvSpPr>
        <p:spPr>
          <a:xfrm>
            <a:off x="795300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title" idx="9"/>
          </p:nvPr>
        </p:nvSpPr>
        <p:spPr>
          <a:xfrm>
            <a:off x="3543711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 idx="13"/>
          </p:nvPr>
        </p:nvSpPr>
        <p:spPr>
          <a:xfrm>
            <a:off x="3543638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title" idx="14"/>
          </p:nvPr>
        </p:nvSpPr>
        <p:spPr>
          <a:xfrm>
            <a:off x="6292048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title" idx="15"/>
          </p:nvPr>
        </p:nvSpPr>
        <p:spPr>
          <a:xfrm>
            <a:off x="6291975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 idx="16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">
  <p:cSld name="CUSTOM_1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/>
        </p:nvSpPr>
        <p:spPr>
          <a:xfrm>
            <a:off x="0" y="3617125"/>
            <a:ext cx="2826300" cy="4434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/>
          <p:nvPr/>
        </p:nvSpPr>
        <p:spPr>
          <a:xfrm>
            <a:off x="0" y="4094200"/>
            <a:ext cx="3633900" cy="4434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415625" y="3696723"/>
            <a:ext cx="42138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95300" y="69522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6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85225" y="1668825"/>
            <a:ext cx="6402900" cy="26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9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X9RQ9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/>
          <p:nvPr/>
        </p:nvSpPr>
        <p:spPr>
          <a:xfrm>
            <a:off x="-7650" y="3024500"/>
            <a:ext cx="7654500" cy="14742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/>
          </p:nvPr>
        </p:nvSpPr>
        <p:spPr>
          <a:xfrm>
            <a:off x="476300" y="1944525"/>
            <a:ext cx="8322600" cy="19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600"/>
            </a:pPr>
            <a:r>
              <a:rPr lang="en-US" sz="3600" dirty="0"/>
              <a:t>EXCEPTION HANDLING </a:t>
            </a:r>
            <a:r>
              <a:rPr lang="en-US" sz="3600" dirty="0" smtClean="0"/>
              <a:t>AGENDA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0"/>
          <p:cNvPicPr preferRelativeResize="0"/>
          <p:nvPr/>
        </p:nvPicPr>
        <p:blipFill rotWithShape="1">
          <a:blip r:embed="rId3">
            <a:alphaModFix/>
          </a:blip>
          <a:srcRect t="6611" b="13445"/>
          <a:stretch/>
        </p:blipFill>
        <p:spPr>
          <a:xfrm>
            <a:off x="233550" y="260075"/>
            <a:ext cx="8676900" cy="462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0"/>
          <p:cNvSpPr/>
          <p:nvPr/>
        </p:nvSpPr>
        <p:spPr>
          <a:xfrm>
            <a:off x="477850" y="0"/>
            <a:ext cx="4144500" cy="26523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438150"/>
            <a:ext cx="32846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C000"/>
                </a:solidFill>
              </a:rPr>
              <a:t>Exception Hierarchy</a:t>
            </a:r>
            <a:endParaRPr lang="en-US" sz="48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0480"/>
            <a:ext cx="1848678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86747" y="183308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FFC000"/>
                </a:solidFill>
              </a:rPr>
              <a:t>Throwable</a:t>
            </a:r>
            <a:r>
              <a:rPr lang="en-US" b="1" dirty="0">
                <a:solidFill>
                  <a:srgbClr val="FFC000"/>
                </a:solidFill>
              </a:rPr>
              <a:t> acts as a root for exception hierarchy.</a:t>
            </a:r>
          </a:p>
          <a:p>
            <a:r>
              <a:rPr lang="en-US" b="1" dirty="0" err="1">
                <a:solidFill>
                  <a:srgbClr val="FFC000"/>
                </a:solidFill>
              </a:rPr>
              <a:t>Throwable</a:t>
            </a:r>
            <a:r>
              <a:rPr lang="en-US" b="1" dirty="0">
                <a:solidFill>
                  <a:srgbClr val="FFC000"/>
                </a:solidFill>
              </a:rPr>
              <a:t> class contains the following two child classes.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86800" y="4705350"/>
            <a:ext cx="2487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5</a:t>
            </a:r>
            <a:endParaRPr lang="en-US" sz="9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53" y="2827254"/>
            <a:ext cx="4670847" cy="1497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24400" y="133350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Exception:</a:t>
            </a:r>
          </a:p>
          <a:p>
            <a:r>
              <a:rPr lang="en-US" b="1" dirty="0">
                <a:solidFill>
                  <a:srgbClr val="FFC000"/>
                </a:solidFill>
              </a:rPr>
              <a:t>Most of the cases exceptions are caused by our program and these are recoverable</a:t>
            </a:r>
            <a:r>
              <a:rPr lang="en-US" b="1" dirty="0" smtClean="0">
                <a:solidFill>
                  <a:srgbClr val="FFC000"/>
                </a:solidFill>
              </a:rPr>
              <a:t>.</a:t>
            </a:r>
          </a:p>
          <a:p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Ex : If </a:t>
            </a:r>
            <a:r>
              <a:rPr lang="en-US" b="1" dirty="0" err="1">
                <a:solidFill>
                  <a:srgbClr val="FFC000"/>
                </a:solidFill>
              </a:rPr>
              <a:t>FileNotFoundException</a:t>
            </a:r>
            <a:r>
              <a:rPr lang="en-US" b="1" dirty="0">
                <a:solidFill>
                  <a:srgbClr val="FFC000"/>
                </a:solidFill>
              </a:rPr>
              <a:t> occurs then we can use local file and we can continue</a:t>
            </a:r>
          </a:p>
          <a:p>
            <a:r>
              <a:rPr lang="en-US" b="1" dirty="0">
                <a:solidFill>
                  <a:srgbClr val="FFC000"/>
                </a:solidFill>
              </a:rPr>
              <a:t>rest of the program execution normally.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49890" y="19621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Error:</a:t>
            </a:r>
          </a:p>
          <a:p>
            <a:r>
              <a:rPr lang="en-US" b="1" dirty="0">
                <a:solidFill>
                  <a:srgbClr val="FFC000"/>
                </a:solidFill>
              </a:rPr>
              <a:t>Most of the cases errors are not caused by our program these are due to lack of system</a:t>
            </a:r>
          </a:p>
          <a:p>
            <a:r>
              <a:rPr lang="en-US" b="1" dirty="0">
                <a:solidFill>
                  <a:srgbClr val="FFC000"/>
                </a:solidFill>
              </a:rPr>
              <a:t>resources and these are non-recoverable.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58747" y="3333750"/>
            <a:ext cx="408525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Ex :If </a:t>
            </a:r>
            <a:r>
              <a:rPr lang="en-US" b="1" dirty="0" err="1">
                <a:solidFill>
                  <a:srgbClr val="FFC000"/>
                </a:solidFill>
              </a:rPr>
              <a:t>OutOfMemoryError</a:t>
            </a:r>
            <a:r>
              <a:rPr lang="en-US" b="1" dirty="0">
                <a:solidFill>
                  <a:srgbClr val="FFC000"/>
                </a:solidFill>
              </a:rPr>
              <a:t> occurs being a programmer we can't do anything the</a:t>
            </a:r>
          </a:p>
          <a:p>
            <a:r>
              <a:rPr lang="en-US" b="1" dirty="0">
                <a:solidFill>
                  <a:srgbClr val="FFC000"/>
                </a:solidFill>
              </a:rPr>
              <a:t>program will be terminated abnormally</a:t>
            </a:r>
            <a:r>
              <a:rPr lang="en-US" b="1" dirty="0" smtClean="0">
                <a:solidFill>
                  <a:srgbClr val="FFC000"/>
                </a:solidFill>
              </a:rPr>
              <a:t>. System </a:t>
            </a:r>
            <a:r>
              <a:rPr lang="en-US" b="1" dirty="0">
                <a:solidFill>
                  <a:srgbClr val="FFC000"/>
                </a:solidFill>
              </a:rPr>
              <a:t>Admin or Server Admin is </a:t>
            </a:r>
            <a:r>
              <a:rPr lang="en-US" b="1" dirty="0" smtClean="0">
                <a:solidFill>
                  <a:srgbClr val="FFC000"/>
                </a:solidFill>
              </a:rPr>
              <a:t>responsible to </a:t>
            </a:r>
            <a:r>
              <a:rPr lang="en-US" b="1" dirty="0">
                <a:solidFill>
                  <a:srgbClr val="FFC000"/>
                </a:solidFill>
              </a:rPr>
              <a:t>raise/increase heap memory.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20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209550"/>
            <a:ext cx="5384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Checked </a:t>
            </a:r>
            <a:r>
              <a:rPr lang="en-US" sz="2400" b="1" dirty="0" err="1">
                <a:solidFill>
                  <a:srgbClr val="92D050"/>
                </a:solidFill>
              </a:rPr>
              <a:t>Vs</a:t>
            </a:r>
            <a:r>
              <a:rPr lang="en-US" sz="2400" b="1" dirty="0">
                <a:solidFill>
                  <a:srgbClr val="92D050"/>
                </a:solidFill>
              </a:rPr>
              <a:t> Unchecked Exceptions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895350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 </a:t>
            </a:r>
            <a:r>
              <a:rPr lang="en-US" b="1" dirty="0">
                <a:solidFill>
                  <a:srgbClr val="FFC000"/>
                </a:solidFill>
              </a:rPr>
              <a:t>The exceptions which are checked by the compiler whether programmer</a:t>
            </a:r>
          </a:p>
          <a:p>
            <a:r>
              <a:rPr lang="en-US" b="1" dirty="0">
                <a:solidFill>
                  <a:srgbClr val="FFC000"/>
                </a:solidFill>
              </a:rPr>
              <a:t>handling or not, for smooth execution of the program at runtime, are called</a:t>
            </a:r>
          </a:p>
          <a:p>
            <a:r>
              <a:rPr lang="en-US" b="1" dirty="0">
                <a:solidFill>
                  <a:srgbClr val="FFC000"/>
                </a:solidFill>
              </a:rPr>
              <a:t>checked exceptions.</a:t>
            </a:r>
          </a:p>
          <a:p>
            <a:r>
              <a:rPr lang="en-US" b="1" dirty="0">
                <a:solidFill>
                  <a:srgbClr val="FFC000"/>
                </a:solidFill>
              </a:rPr>
              <a:t>1. </a:t>
            </a:r>
            <a:r>
              <a:rPr lang="en-US" b="1" dirty="0" err="1">
                <a:solidFill>
                  <a:srgbClr val="FFC000"/>
                </a:solidFill>
              </a:rPr>
              <a:t>HallTicketMissingException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2. </a:t>
            </a:r>
            <a:r>
              <a:rPr lang="en-US" b="1" dirty="0" err="1">
                <a:solidFill>
                  <a:srgbClr val="FFC000"/>
                </a:solidFill>
              </a:rPr>
              <a:t>PenNotWorkingException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3. </a:t>
            </a:r>
            <a:r>
              <a:rPr lang="en-US" b="1" dirty="0" err="1">
                <a:solidFill>
                  <a:srgbClr val="FFC000"/>
                </a:solidFill>
              </a:rPr>
              <a:t>FileNotFoundException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 </a:t>
            </a:r>
            <a:r>
              <a:rPr lang="en-US" b="1" dirty="0">
                <a:solidFill>
                  <a:srgbClr val="FFC000"/>
                </a:solidFill>
              </a:rPr>
              <a:t>The exceptions which are not checked by the compiler whether programmer</a:t>
            </a:r>
          </a:p>
          <a:p>
            <a:r>
              <a:rPr lang="en-US" b="1" dirty="0">
                <a:solidFill>
                  <a:srgbClr val="FFC000"/>
                </a:solidFill>
              </a:rPr>
              <a:t>handing or not ,are called unchecked exceptions.</a:t>
            </a:r>
          </a:p>
          <a:p>
            <a:r>
              <a:rPr lang="en-US" b="1" dirty="0" smtClean="0">
                <a:solidFill>
                  <a:srgbClr val="FFC000"/>
                </a:solidFill>
              </a:rPr>
              <a:t>1. </a:t>
            </a:r>
            <a:r>
              <a:rPr lang="en-US" b="1" dirty="0" err="1" smtClean="0">
                <a:solidFill>
                  <a:srgbClr val="FFC000"/>
                </a:solidFill>
              </a:rPr>
              <a:t>BombBlastException</a:t>
            </a:r>
            <a:endParaRPr lang="en-US" b="1" dirty="0"/>
          </a:p>
          <a:p>
            <a:r>
              <a:rPr lang="en-US" b="1" dirty="0" smtClean="0">
                <a:solidFill>
                  <a:srgbClr val="FFC000"/>
                </a:solidFill>
              </a:rPr>
              <a:t>2</a:t>
            </a:r>
            <a:r>
              <a:rPr lang="en-US" b="1" dirty="0">
                <a:solidFill>
                  <a:srgbClr val="FFC000"/>
                </a:solidFill>
              </a:rPr>
              <a:t>. </a:t>
            </a:r>
            <a:r>
              <a:rPr lang="en-US" b="1" dirty="0" err="1">
                <a:solidFill>
                  <a:srgbClr val="FFC000"/>
                </a:solidFill>
              </a:rPr>
              <a:t>ArithmeticException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3. </a:t>
            </a:r>
            <a:r>
              <a:rPr lang="en-US" b="1" dirty="0" err="1" smtClean="0">
                <a:solidFill>
                  <a:srgbClr val="FFC000"/>
                </a:solidFill>
              </a:rPr>
              <a:t>NullPointerException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48200" y="78682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FFC000"/>
                </a:solidFill>
              </a:rPr>
              <a:t>Note:RuntimeException</a:t>
            </a:r>
            <a:r>
              <a:rPr lang="en-US" b="1" dirty="0">
                <a:solidFill>
                  <a:srgbClr val="FFC000"/>
                </a:solidFill>
              </a:rPr>
              <a:t> and its child classes, Error and its child classes are </a:t>
            </a:r>
            <a:r>
              <a:rPr lang="en-US" b="1" dirty="0" smtClean="0">
                <a:solidFill>
                  <a:srgbClr val="FFC000"/>
                </a:solidFill>
              </a:rPr>
              <a:t>unchecked and </a:t>
            </a:r>
            <a:r>
              <a:rPr lang="en-US" b="1" dirty="0">
                <a:solidFill>
                  <a:srgbClr val="FFC000"/>
                </a:solidFill>
              </a:rPr>
              <a:t>all the remaining are considered as checked exceptions</a:t>
            </a:r>
            <a:r>
              <a:rPr lang="en-US" b="1" dirty="0" smtClean="0">
                <a:solidFill>
                  <a:srgbClr val="FFC000"/>
                </a:solidFill>
              </a:rPr>
              <a:t>.</a:t>
            </a:r>
          </a:p>
          <a:p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Note: Whether exception is checked or unchecked compulsory it should occurs </a:t>
            </a:r>
            <a:r>
              <a:rPr lang="en-US" b="1" dirty="0" smtClean="0">
                <a:solidFill>
                  <a:srgbClr val="FFC000"/>
                </a:solidFill>
              </a:rPr>
              <a:t>at runtime </a:t>
            </a:r>
            <a:r>
              <a:rPr lang="en-US" b="1" dirty="0">
                <a:solidFill>
                  <a:srgbClr val="FFC000"/>
                </a:solidFill>
              </a:rPr>
              <a:t>only and there is no chance of occurring any exception at compile time.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22626" y="48357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30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514350"/>
            <a:ext cx="44294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</a:rPr>
              <a:t>Fully checked </a:t>
            </a:r>
            <a:r>
              <a:rPr lang="en-US" sz="2000" b="1" dirty="0" err="1">
                <a:solidFill>
                  <a:srgbClr val="92D050"/>
                </a:solidFill>
              </a:rPr>
              <a:t>Vs</a:t>
            </a:r>
            <a:r>
              <a:rPr lang="en-US" sz="2000" b="1" dirty="0">
                <a:solidFill>
                  <a:srgbClr val="92D050"/>
                </a:solidFill>
              </a:rPr>
              <a:t> Partially checked</a:t>
            </a:r>
            <a:endParaRPr lang="en-US" sz="2000" dirty="0">
              <a:solidFill>
                <a:srgbClr val="92D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04775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checked.</a:t>
            </a:r>
          </a:p>
          <a:p>
            <a:r>
              <a:rPr lang="en-US" b="1" dirty="0">
                <a:solidFill>
                  <a:srgbClr val="FFC000"/>
                </a:solidFill>
              </a:rPr>
              <a:t>Example</a:t>
            </a:r>
            <a:r>
              <a:rPr lang="en-US" b="1" dirty="0" smtClean="0">
                <a:solidFill>
                  <a:srgbClr val="FFC000"/>
                </a:solidFill>
              </a:rPr>
              <a:t>:</a:t>
            </a:r>
          </a:p>
          <a:p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1) </a:t>
            </a:r>
            <a:r>
              <a:rPr lang="en-US" b="1" dirty="0" err="1">
                <a:solidFill>
                  <a:srgbClr val="FFC000"/>
                </a:solidFill>
              </a:rPr>
              <a:t>IOException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2) </a:t>
            </a:r>
            <a:r>
              <a:rPr lang="en-US" b="1" dirty="0" err="1" smtClean="0">
                <a:solidFill>
                  <a:srgbClr val="FFC000"/>
                </a:solidFill>
              </a:rPr>
              <a:t>InterruptedException</a:t>
            </a:r>
            <a:endParaRPr lang="en-US" b="1" dirty="0" smtClean="0">
              <a:solidFill>
                <a:srgbClr val="FFC000"/>
              </a:solidFill>
            </a:endParaRPr>
          </a:p>
          <a:p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A checked exception is said to be partially checked if and only if some of its child classes</a:t>
            </a:r>
          </a:p>
          <a:p>
            <a:r>
              <a:rPr lang="en-US" b="1" dirty="0">
                <a:solidFill>
                  <a:srgbClr val="FFC000"/>
                </a:solidFill>
              </a:rPr>
              <a:t>are unchecked</a:t>
            </a:r>
            <a:r>
              <a:rPr lang="en-US" b="1" dirty="0" smtClean="0">
                <a:solidFill>
                  <a:srgbClr val="FFC000"/>
                </a:solidFill>
              </a:rPr>
              <a:t>.</a:t>
            </a:r>
          </a:p>
          <a:p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Example:</a:t>
            </a:r>
          </a:p>
          <a:p>
            <a:r>
              <a:rPr lang="en-US" b="1" dirty="0">
                <a:solidFill>
                  <a:srgbClr val="FFC000"/>
                </a:solidFill>
              </a:rPr>
              <a:t>Exception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86715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Note :The only possible partially checked exceptions in java are</a:t>
            </a:r>
            <a:r>
              <a:rPr lang="en-US" b="1" dirty="0" smtClean="0">
                <a:solidFill>
                  <a:srgbClr val="FFC000"/>
                </a:solidFill>
              </a:rPr>
              <a:t>:</a:t>
            </a:r>
          </a:p>
          <a:p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1. </a:t>
            </a:r>
            <a:r>
              <a:rPr lang="en-US" b="1" dirty="0" err="1">
                <a:solidFill>
                  <a:srgbClr val="FFC000"/>
                </a:solidFill>
              </a:rPr>
              <a:t>Throwable</a:t>
            </a:r>
            <a:r>
              <a:rPr lang="en-US" b="1" dirty="0">
                <a:solidFill>
                  <a:srgbClr val="FFC000"/>
                </a:solidFill>
              </a:rPr>
              <a:t>.</a:t>
            </a:r>
          </a:p>
          <a:p>
            <a:r>
              <a:rPr lang="en-US" b="1" dirty="0">
                <a:solidFill>
                  <a:srgbClr val="FFC000"/>
                </a:solidFill>
              </a:rPr>
              <a:t>2. Exception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24400" y="525802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Q: Describe behavior of following exceptions </a:t>
            </a:r>
            <a:r>
              <a:rPr lang="en-US" b="1" dirty="0" smtClean="0">
                <a:solidFill>
                  <a:srgbClr val="FFC000"/>
                </a:solidFill>
              </a:rPr>
              <a:t>?</a:t>
            </a:r>
          </a:p>
          <a:p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1. </a:t>
            </a:r>
            <a:r>
              <a:rPr lang="en-US" b="1" dirty="0" err="1">
                <a:solidFill>
                  <a:srgbClr val="FFC000"/>
                </a:solidFill>
              </a:rPr>
              <a:t>RuntimeException</a:t>
            </a:r>
            <a:r>
              <a:rPr lang="en-US" b="1" dirty="0">
                <a:solidFill>
                  <a:srgbClr val="FFC000"/>
                </a:solidFill>
              </a:rPr>
              <a:t>-----unchecked</a:t>
            </a:r>
          </a:p>
          <a:p>
            <a:r>
              <a:rPr lang="en-US" b="1" dirty="0">
                <a:solidFill>
                  <a:srgbClr val="FFC000"/>
                </a:solidFill>
              </a:rPr>
              <a:t>2. Error-----unchecked</a:t>
            </a:r>
          </a:p>
          <a:p>
            <a:r>
              <a:rPr lang="en-US" b="1" dirty="0">
                <a:solidFill>
                  <a:srgbClr val="FFC000"/>
                </a:solidFill>
              </a:rPr>
              <a:t>3. </a:t>
            </a:r>
            <a:r>
              <a:rPr lang="en-US" b="1" dirty="0" err="1">
                <a:solidFill>
                  <a:srgbClr val="FFC000"/>
                </a:solidFill>
              </a:rPr>
              <a:t>IOException</a:t>
            </a:r>
            <a:r>
              <a:rPr lang="en-US" b="1" dirty="0">
                <a:solidFill>
                  <a:srgbClr val="FFC000"/>
                </a:solidFill>
              </a:rPr>
              <a:t>-----fully checked</a:t>
            </a:r>
          </a:p>
          <a:p>
            <a:r>
              <a:rPr lang="en-US" b="1" dirty="0">
                <a:solidFill>
                  <a:srgbClr val="FFC000"/>
                </a:solidFill>
              </a:rPr>
              <a:t>4. Exception-----partially checked</a:t>
            </a:r>
          </a:p>
          <a:p>
            <a:r>
              <a:rPr lang="en-US" b="1" dirty="0">
                <a:solidFill>
                  <a:srgbClr val="FFC000"/>
                </a:solidFill>
              </a:rPr>
              <a:t>5. </a:t>
            </a:r>
            <a:r>
              <a:rPr lang="en-US" b="1" dirty="0" err="1">
                <a:solidFill>
                  <a:srgbClr val="FFC000"/>
                </a:solidFill>
              </a:rPr>
              <a:t>InterruptedException</a:t>
            </a:r>
            <a:r>
              <a:rPr lang="en-US" b="1" dirty="0">
                <a:solidFill>
                  <a:srgbClr val="FFC000"/>
                </a:solidFill>
              </a:rPr>
              <a:t>-----fully checked</a:t>
            </a:r>
          </a:p>
          <a:p>
            <a:r>
              <a:rPr lang="en-US" b="1" dirty="0">
                <a:solidFill>
                  <a:srgbClr val="FFC000"/>
                </a:solidFill>
              </a:rPr>
              <a:t>6. </a:t>
            </a:r>
            <a:r>
              <a:rPr lang="en-US" b="1" dirty="0" err="1">
                <a:solidFill>
                  <a:srgbClr val="FFC000"/>
                </a:solidFill>
              </a:rPr>
              <a:t>Throwable</a:t>
            </a:r>
            <a:r>
              <a:rPr lang="en-US" b="1" dirty="0">
                <a:solidFill>
                  <a:srgbClr val="FFC000"/>
                </a:solidFill>
              </a:rPr>
              <a:t>------partially checked</a:t>
            </a:r>
          </a:p>
          <a:p>
            <a:r>
              <a:rPr lang="en-US" b="1" dirty="0">
                <a:solidFill>
                  <a:srgbClr val="FFC000"/>
                </a:solidFill>
              </a:rPr>
              <a:t>7. </a:t>
            </a:r>
            <a:r>
              <a:rPr lang="en-US" b="1" dirty="0" err="1">
                <a:solidFill>
                  <a:srgbClr val="FFC000"/>
                </a:solidFill>
              </a:rPr>
              <a:t>ArithmeticException</a:t>
            </a:r>
            <a:r>
              <a:rPr lang="en-US" b="1" dirty="0">
                <a:solidFill>
                  <a:srgbClr val="FFC000"/>
                </a:solidFill>
              </a:rPr>
              <a:t> ----- unchecked</a:t>
            </a:r>
          </a:p>
          <a:p>
            <a:r>
              <a:rPr lang="en-US" b="1" dirty="0">
                <a:solidFill>
                  <a:srgbClr val="FFC000"/>
                </a:solidFill>
              </a:rPr>
              <a:t>8. </a:t>
            </a:r>
            <a:r>
              <a:rPr lang="en-US" b="1" dirty="0" err="1">
                <a:solidFill>
                  <a:srgbClr val="FFC000"/>
                </a:solidFill>
              </a:rPr>
              <a:t>NullPointerException</a:t>
            </a:r>
            <a:r>
              <a:rPr lang="en-US" b="1" dirty="0">
                <a:solidFill>
                  <a:srgbClr val="FFC000"/>
                </a:solidFill>
              </a:rPr>
              <a:t> ------ unchecked</a:t>
            </a:r>
          </a:p>
          <a:p>
            <a:r>
              <a:rPr lang="en-US" b="1" dirty="0">
                <a:solidFill>
                  <a:srgbClr val="FFC000"/>
                </a:solidFill>
              </a:rPr>
              <a:t>9. </a:t>
            </a:r>
            <a:r>
              <a:rPr lang="en-US" b="1" dirty="0" err="1">
                <a:solidFill>
                  <a:srgbClr val="FFC000"/>
                </a:solidFill>
              </a:rPr>
              <a:t>FileNotFoundException</a:t>
            </a:r>
            <a:r>
              <a:rPr lang="en-US" b="1" dirty="0">
                <a:solidFill>
                  <a:srgbClr val="FFC000"/>
                </a:solidFill>
              </a:rPr>
              <a:t> ----- fully checked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10600" y="4728924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5620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1950"/>
            <a:ext cx="7620000" cy="222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84448"/>
            <a:ext cx="7641771" cy="211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116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133350"/>
            <a:ext cx="63818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</a:rPr>
              <a:t>Customized Exception Handling by using try-catch</a:t>
            </a:r>
            <a:endParaRPr lang="en-US" sz="2000" dirty="0">
              <a:solidFill>
                <a:srgbClr val="92D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74295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 </a:t>
            </a:r>
            <a:r>
              <a:rPr lang="en-US" b="1" dirty="0">
                <a:solidFill>
                  <a:srgbClr val="FFC000"/>
                </a:solidFill>
              </a:rPr>
              <a:t>It is highly recommended to handle exceptions.</a:t>
            </a:r>
          </a:p>
          <a:p>
            <a:r>
              <a:rPr lang="en-US" dirty="0">
                <a:solidFill>
                  <a:srgbClr val="FFC000"/>
                </a:solidFill>
              </a:rPr>
              <a:t> </a:t>
            </a:r>
            <a:r>
              <a:rPr lang="en-US" b="1" dirty="0">
                <a:solidFill>
                  <a:srgbClr val="FFC000"/>
                </a:solidFill>
              </a:rPr>
              <a:t>In our program the code which may raise exception is called risky code, we have</a:t>
            </a:r>
          </a:p>
          <a:p>
            <a:r>
              <a:rPr lang="en-US" b="1" dirty="0">
                <a:solidFill>
                  <a:srgbClr val="FFC000"/>
                </a:solidFill>
              </a:rPr>
              <a:t>to place risky code inside try block and the corresponding handling code </a:t>
            </a:r>
            <a:r>
              <a:rPr lang="en-US" b="1" dirty="0" smtClean="0">
                <a:solidFill>
                  <a:srgbClr val="FFC000"/>
                </a:solidFill>
              </a:rPr>
              <a:t>inside catch </a:t>
            </a:r>
            <a:r>
              <a:rPr lang="en-US" b="1" dirty="0">
                <a:solidFill>
                  <a:srgbClr val="FFC000"/>
                </a:solidFill>
              </a:rPr>
              <a:t>block.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302" y="211455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Example</a:t>
            </a:r>
            <a:r>
              <a:rPr lang="en-US" b="1" dirty="0" smtClean="0">
                <a:solidFill>
                  <a:srgbClr val="FFC000"/>
                </a:solidFill>
              </a:rPr>
              <a:t>:</a:t>
            </a:r>
          </a:p>
          <a:p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try</a:t>
            </a:r>
          </a:p>
          <a:p>
            <a:r>
              <a:rPr lang="en-US" b="1" dirty="0">
                <a:solidFill>
                  <a:srgbClr val="FFC000"/>
                </a:solidFill>
              </a:rPr>
              <a:t>{</a:t>
            </a:r>
          </a:p>
          <a:p>
            <a:r>
              <a:rPr lang="en-US" b="1" dirty="0">
                <a:solidFill>
                  <a:srgbClr val="FFC000"/>
                </a:solidFill>
              </a:rPr>
              <a:t>Risky code</a:t>
            </a:r>
          </a:p>
          <a:p>
            <a:r>
              <a:rPr lang="en-US" b="1" dirty="0">
                <a:solidFill>
                  <a:srgbClr val="FFC000"/>
                </a:solidFill>
              </a:rPr>
              <a:t>}</a:t>
            </a:r>
          </a:p>
          <a:p>
            <a:r>
              <a:rPr lang="en-US" b="1" dirty="0">
                <a:solidFill>
                  <a:srgbClr val="FFC000"/>
                </a:solidFill>
              </a:rPr>
              <a:t>catch(Exception e)</a:t>
            </a:r>
          </a:p>
          <a:p>
            <a:r>
              <a:rPr lang="en-US" b="1" dirty="0">
                <a:solidFill>
                  <a:srgbClr val="FFC000"/>
                </a:solidFill>
              </a:rPr>
              <a:t>{</a:t>
            </a:r>
          </a:p>
          <a:p>
            <a:r>
              <a:rPr lang="en-US" b="1" dirty="0">
                <a:solidFill>
                  <a:srgbClr val="FFC000"/>
                </a:solidFill>
              </a:rPr>
              <a:t>Handling code</a:t>
            </a:r>
          </a:p>
          <a:p>
            <a:r>
              <a:rPr lang="en-US" b="1" dirty="0">
                <a:solidFill>
                  <a:srgbClr val="FFC000"/>
                </a:solidFill>
              </a:rPr>
              <a:t>}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49085" y="478155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6496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ELL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42950"/>
            <a:ext cx="7021513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>
            <a:spLocks noGrp="1"/>
          </p:cNvSpPr>
          <p:nvPr>
            <p:ph type="title"/>
          </p:nvPr>
        </p:nvSpPr>
        <p:spPr>
          <a:xfrm>
            <a:off x="76200" y="3790950"/>
            <a:ext cx="3200400" cy="602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>
                <a:solidFill>
                  <a:schemeClr val="tx1"/>
                </a:solidFill>
              </a:rPr>
              <a:t>Control flow in try catch</a:t>
            </a:r>
            <a:endParaRPr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20955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try{</a:t>
            </a:r>
          </a:p>
          <a:p>
            <a:r>
              <a:rPr lang="en-US" b="1" dirty="0">
                <a:solidFill>
                  <a:srgbClr val="00B050"/>
                </a:solidFill>
              </a:rPr>
              <a:t>statement1;</a:t>
            </a:r>
          </a:p>
          <a:p>
            <a:r>
              <a:rPr lang="en-US" b="1" dirty="0">
                <a:solidFill>
                  <a:srgbClr val="00B050"/>
                </a:solidFill>
              </a:rPr>
              <a:t>statement2;</a:t>
            </a:r>
          </a:p>
          <a:p>
            <a:r>
              <a:rPr lang="en-US" b="1" dirty="0">
                <a:solidFill>
                  <a:srgbClr val="00B050"/>
                </a:solidFill>
              </a:rPr>
              <a:t>statement3;</a:t>
            </a:r>
          </a:p>
          <a:p>
            <a:r>
              <a:rPr lang="en-US" b="1" dirty="0">
                <a:solidFill>
                  <a:srgbClr val="00B050"/>
                </a:solidFill>
              </a:rPr>
              <a:t>}</a:t>
            </a:r>
          </a:p>
          <a:p>
            <a:r>
              <a:rPr lang="en-US" b="1" dirty="0">
                <a:solidFill>
                  <a:srgbClr val="00B050"/>
                </a:solidFill>
              </a:rPr>
              <a:t>catch(X e) {</a:t>
            </a:r>
          </a:p>
          <a:p>
            <a:r>
              <a:rPr lang="en-US" b="1" dirty="0">
                <a:solidFill>
                  <a:srgbClr val="00B050"/>
                </a:solidFill>
              </a:rPr>
              <a:t>statement4;</a:t>
            </a:r>
          </a:p>
          <a:p>
            <a:r>
              <a:rPr lang="en-US" b="1" dirty="0">
                <a:solidFill>
                  <a:srgbClr val="00B050"/>
                </a:solidFill>
              </a:rPr>
              <a:t>}</a:t>
            </a:r>
          </a:p>
          <a:p>
            <a:r>
              <a:rPr lang="en-US" b="1" dirty="0">
                <a:solidFill>
                  <a:srgbClr val="00B050"/>
                </a:solidFill>
              </a:rPr>
              <a:t>statement5;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2255927"/>
            <a:ext cx="4191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 </a:t>
            </a:r>
            <a:r>
              <a:rPr lang="en-US" b="1" dirty="0">
                <a:solidFill>
                  <a:srgbClr val="00B050"/>
                </a:solidFill>
              </a:rPr>
              <a:t>Case 1:If there is no exception.</a:t>
            </a:r>
          </a:p>
          <a:p>
            <a:r>
              <a:rPr lang="fr-FR" b="1" dirty="0">
                <a:solidFill>
                  <a:srgbClr val="00B050"/>
                </a:solidFill>
              </a:rPr>
              <a:t>1, 2, 3, 5 normal </a:t>
            </a:r>
            <a:r>
              <a:rPr lang="fr-FR" b="1" dirty="0" err="1">
                <a:solidFill>
                  <a:srgbClr val="00B050"/>
                </a:solidFill>
              </a:rPr>
              <a:t>termination</a:t>
            </a:r>
            <a:r>
              <a:rPr lang="fr-FR" b="1" dirty="0" smtClean="0">
                <a:solidFill>
                  <a:srgbClr val="00B050"/>
                </a:solidFill>
              </a:rPr>
              <a:t>.</a:t>
            </a:r>
          </a:p>
          <a:p>
            <a:endParaRPr lang="fr-FR" b="1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 </a:t>
            </a:r>
            <a:r>
              <a:rPr lang="en-US" b="1" dirty="0">
                <a:solidFill>
                  <a:srgbClr val="00B050"/>
                </a:solidFill>
              </a:rPr>
              <a:t>Case 2: if an exception raised at statement 2 and corresponding catch block</a:t>
            </a:r>
          </a:p>
          <a:p>
            <a:r>
              <a:rPr lang="en-US" b="1" dirty="0">
                <a:solidFill>
                  <a:srgbClr val="00B050"/>
                </a:solidFill>
              </a:rPr>
              <a:t>matched</a:t>
            </a:r>
          </a:p>
          <a:p>
            <a:r>
              <a:rPr lang="fr-FR" b="1" dirty="0">
                <a:solidFill>
                  <a:srgbClr val="00B050"/>
                </a:solidFill>
              </a:rPr>
              <a:t>1, 4, 5 normal </a:t>
            </a:r>
            <a:r>
              <a:rPr lang="fr-FR" b="1" dirty="0" err="1">
                <a:solidFill>
                  <a:srgbClr val="00B050"/>
                </a:solidFill>
              </a:rPr>
              <a:t>termination</a:t>
            </a:r>
            <a:r>
              <a:rPr lang="fr-FR" b="1" dirty="0" smtClean="0">
                <a:solidFill>
                  <a:srgbClr val="00B050"/>
                </a:solidFill>
              </a:rPr>
              <a:t>.</a:t>
            </a:r>
          </a:p>
          <a:p>
            <a:endParaRPr lang="fr-FR" b="1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 </a:t>
            </a:r>
            <a:r>
              <a:rPr lang="en-US" b="1" dirty="0">
                <a:solidFill>
                  <a:srgbClr val="00B050"/>
                </a:solidFill>
              </a:rPr>
              <a:t>Case 3: if an exception raised at statement 2 but the corresponding catch block</a:t>
            </a:r>
          </a:p>
          <a:p>
            <a:r>
              <a:rPr lang="en-US" b="1" dirty="0">
                <a:solidFill>
                  <a:srgbClr val="00B050"/>
                </a:solidFill>
              </a:rPr>
              <a:t>not matched</a:t>
            </a:r>
          </a:p>
          <a:p>
            <a:r>
              <a:rPr lang="en-US" b="1" dirty="0">
                <a:solidFill>
                  <a:srgbClr val="00B050"/>
                </a:solidFill>
              </a:rPr>
              <a:t>1 followed by abnormal termination</a:t>
            </a:r>
            <a:r>
              <a:rPr lang="en-US" b="1" dirty="0" smtClean="0">
                <a:solidFill>
                  <a:srgbClr val="00B050"/>
                </a:solidFill>
              </a:rPr>
              <a:t>.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67200" y="2095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 </a:t>
            </a:r>
            <a:r>
              <a:rPr lang="en-US" b="1" dirty="0">
                <a:solidFill>
                  <a:srgbClr val="00B050"/>
                </a:solidFill>
              </a:rPr>
              <a:t>Case 4:if an exception raised at statement 4 or statement 5 then it's always</a:t>
            </a:r>
          </a:p>
          <a:p>
            <a:r>
              <a:rPr lang="en-US" b="1" dirty="0">
                <a:solidFill>
                  <a:srgbClr val="00B050"/>
                </a:solidFill>
              </a:rPr>
              <a:t>abnormal termination of the program.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95800" y="961821"/>
            <a:ext cx="4572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Note</a:t>
            </a:r>
            <a:r>
              <a:rPr lang="en-US" b="1" i="1" dirty="0" smtClean="0">
                <a:solidFill>
                  <a:srgbClr val="00B050"/>
                </a:solidFill>
              </a:rPr>
              <a:t>:</a:t>
            </a:r>
          </a:p>
          <a:p>
            <a:endParaRPr lang="en-US" b="1" i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1. Within the try block if anywhere an exception raised then rest of the try block</a:t>
            </a:r>
          </a:p>
          <a:p>
            <a:r>
              <a:rPr lang="en-US" b="1" dirty="0">
                <a:solidFill>
                  <a:srgbClr val="00B050"/>
                </a:solidFill>
              </a:rPr>
              <a:t>won't be executed even though we handled that exception. Hence we have </a:t>
            </a:r>
            <a:r>
              <a:rPr lang="en-US" b="1" dirty="0" smtClean="0">
                <a:solidFill>
                  <a:srgbClr val="00B050"/>
                </a:solidFill>
              </a:rPr>
              <a:t>to place/take </a:t>
            </a:r>
            <a:r>
              <a:rPr lang="en-US" b="1" dirty="0">
                <a:solidFill>
                  <a:srgbClr val="00B050"/>
                </a:solidFill>
              </a:rPr>
              <a:t>only risk code inside try block and length of the try block should be </a:t>
            </a:r>
            <a:r>
              <a:rPr lang="en-US" b="1" dirty="0" smtClean="0">
                <a:solidFill>
                  <a:srgbClr val="00B050"/>
                </a:solidFill>
              </a:rPr>
              <a:t>as less </a:t>
            </a:r>
            <a:r>
              <a:rPr lang="en-US" b="1" dirty="0">
                <a:solidFill>
                  <a:srgbClr val="00B050"/>
                </a:solidFill>
              </a:rPr>
              <a:t>as possible</a:t>
            </a:r>
            <a:r>
              <a:rPr lang="en-US" b="1" dirty="0" smtClean="0">
                <a:solidFill>
                  <a:srgbClr val="00B050"/>
                </a:solidFill>
              </a:rPr>
              <a:t>.</a:t>
            </a:r>
          </a:p>
          <a:p>
            <a:endParaRPr lang="en-US" b="1" dirty="0" smtClean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2. If any statement which raises an exception and it is not part of any try block </a:t>
            </a:r>
            <a:r>
              <a:rPr lang="en-US" b="1" dirty="0" smtClean="0">
                <a:solidFill>
                  <a:srgbClr val="00B050"/>
                </a:solidFill>
              </a:rPr>
              <a:t>then it </a:t>
            </a:r>
            <a:r>
              <a:rPr lang="en-US" b="1" dirty="0">
                <a:solidFill>
                  <a:srgbClr val="00B050"/>
                </a:solidFill>
              </a:rPr>
              <a:t>is always abnormal termination of the program</a:t>
            </a:r>
            <a:r>
              <a:rPr lang="en-US" b="1" dirty="0" smtClean="0">
                <a:solidFill>
                  <a:srgbClr val="00B050"/>
                </a:solidFill>
              </a:rPr>
              <a:t>.</a:t>
            </a:r>
          </a:p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3. There may be a chance of raising an exception inside catch and finally blocks</a:t>
            </a:r>
          </a:p>
          <a:p>
            <a:r>
              <a:rPr lang="en-US" b="1" dirty="0">
                <a:solidFill>
                  <a:srgbClr val="00B050"/>
                </a:solidFill>
              </a:rPr>
              <a:t>also in addition to try block</a:t>
            </a:r>
            <a:r>
              <a:rPr lang="en-US" b="1" dirty="0" smtClean="0">
                <a:solidFill>
                  <a:srgbClr val="00B050"/>
                </a:solidFill>
              </a:rPr>
              <a:t>.</a:t>
            </a:r>
          </a:p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97174" y="4552950"/>
            <a:ext cx="2632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/>
              <a:t>9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4" name="Google Shape;5214;p49"/>
          <p:cNvPicPr preferRelativeResize="0"/>
          <p:nvPr/>
        </p:nvPicPr>
        <p:blipFill rotWithShape="1">
          <a:blip r:embed="rId3">
            <a:alphaModFix/>
          </a:blip>
          <a:srcRect l="7604" r="39254"/>
          <a:stretch/>
        </p:blipFill>
        <p:spPr>
          <a:xfrm>
            <a:off x="0" y="0"/>
            <a:ext cx="4101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4264598" y="1733550"/>
            <a:ext cx="48498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10000"/>
                  </a:schemeClr>
                </a:solidFill>
              </a:rPr>
              <a:t>Various methods to print exception information</a:t>
            </a:r>
            <a:endParaRPr lang="en-US" sz="32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22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>
            <a:spLocks noGrp="1"/>
          </p:cNvSpPr>
          <p:nvPr>
            <p:ph type="subTitle" idx="1"/>
          </p:nvPr>
        </p:nvSpPr>
        <p:spPr>
          <a:xfrm>
            <a:off x="0" y="361950"/>
            <a:ext cx="52578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1. Introduction</a:t>
            </a: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 Runtime stack mechanism</a:t>
            </a: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3. Default exception handling in java</a:t>
            </a: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4. Exception hierarchy</a:t>
            </a: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5. Customized exception handling by try catch</a:t>
            </a: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6. Control flow in try catch</a:t>
            </a: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7. Methods to print exception information</a:t>
            </a: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8. Try with multiple catch blocks</a:t>
            </a: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9. Finally</a:t>
            </a: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10.Difference between final, finally, finalize</a:t>
            </a: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11.Control flow in try catch finally</a:t>
            </a: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12.Control flow in nested try catch finally</a:t>
            </a:r>
          </a:p>
          <a:p>
            <a:pPr marL="0" lvl="0" indent="0" algn="l">
              <a:lnSpc>
                <a:spcPct val="100000"/>
              </a:lnSpc>
            </a:pPr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13.Various possible combinations of try catch </a:t>
            </a:r>
            <a:r>
              <a:rPr lang="en-US" sz="18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finally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81600" y="13335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</a:rPr>
              <a:t>14.throw keyword</a:t>
            </a:r>
          </a:p>
          <a:p>
            <a:pPr lvl="0"/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</a:rPr>
              <a:t>15.throws keyword</a:t>
            </a:r>
          </a:p>
          <a:p>
            <a:pPr lvl="0"/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</a:rPr>
              <a:t>16.Exception handling keywords summary</a:t>
            </a:r>
          </a:p>
          <a:p>
            <a:pPr lvl="0"/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</a:rPr>
              <a:t>17.Various possible compile time errors in exception handling</a:t>
            </a:r>
          </a:p>
          <a:p>
            <a:pPr lvl="0"/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</a:rPr>
              <a:t>18.Customized exceptions</a:t>
            </a:r>
          </a:p>
          <a:p>
            <a:pPr lvl="0"/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</a:rPr>
              <a:t>19.Top-10 exceptions</a:t>
            </a:r>
          </a:p>
          <a:p>
            <a:pPr lvl="0"/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</a:rPr>
              <a:t>20.1.7 Version Enhancements</a:t>
            </a:r>
          </a:p>
          <a:p>
            <a:pPr lvl="0"/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</a:rPr>
              <a:t>1. try with resources</a:t>
            </a:r>
          </a:p>
          <a:p>
            <a:pPr lvl="0"/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</a:rPr>
              <a:t>2. multi catch block</a:t>
            </a:r>
          </a:p>
          <a:p>
            <a:pPr lvl="0"/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</a:rPr>
              <a:t>21.Exception Propagation</a:t>
            </a:r>
          </a:p>
          <a:p>
            <a:pPr lvl="0"/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charset="0"/>
                <a:ea typeface="Roboto" charset="0"/>
              </a:rPr>
              <a:t>22.Rethrowing an Exception“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" y="2095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Throwable</a:t>
            </a:r>
            <a:r>
              <a:rPr lang="en-US" b="1" dirty="0">
                <a:solidFill>
                  <a:srgbClr val="0070C0"/>
                </a:solidFill>
              </a:rPr>
              <a:t> class defines the following methods to print exception information to </a:t>
            </a:r>
            <a:r>
              <a:rPr lang="en-US" b="1" dirty="0" smtClean="0">
                <a:solidFill>
                  <a:srgbClr val="0070C0"/>
                </a:solidFill>
              </a:rPr>
              <a:t>the console</a:t>
            </a:r>
            <a:r>
              <a:rPr lang="en-US" b="1" dirty="0">
                <a:solidFill>
                  <a:srgbClr val="0070C0"/>
                </a:solidFill>
              </a:rPr>
              <a:t>.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42974"/>
            <a:ext cx="5791199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1950"/>
            <a:ext cx="7767638" cy="3726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0" y="4171950"/>
            <a:ext cx="5181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Note: Default exception handler internally uses </a:t>
            </a:r>
            <a:r>
              <a:rPr lang="en-US" b="1" dirty="0" err="1">
                <a:solidFill>
                  <a:srgbClr val="0070C0"/>
                </a:solidFill>
              </a:rPr>
              <a:t>printStackTrace</a:t>
            </a:r>
            <a:r>
              <a:rPr lang="en-US" b="1" dirty="0">
                <a:solidFill>
                  <a:srgbClr val="0070C0"/>
                </a:solidFill>
              </a:rPr>
              <a:t>() method to </a:t>
            </a:r>
            <a:r>
              <a:rPr lang="en-US" b="1" dirty="0" smtClean="0">
                <a:solidFill>
                  <a:srgbClr val="0070C0"/>
                </a:solidFill>
              </a:rPr>
              <a:t>print exception </a:t>
            </a:r>
            <a:r>
              <a:rPr lang="en-US" b="1" dirty="0">
                <a:solidFill>
                  <a:srgbClr val="0070C0"/>
                </a:solidFill>
              </a:rPr>
              <a:t>information to the console.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458200" y="4756725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10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4" name="Google Shape;5214;p49"/>
          <p:cNvPicPr preferRelativeResize="0"/>
          <p:nvPr/>
        </p:nvPicPr>
        <p:blipFill rotWithShape="1">
          <a:blip r:embed="rId3">
            <a:alphaModFix/>
          </a:blip>
          <a:srcRect l="7604" r="39254"/>
          <a:stretch/>
        </p:blipFill>
        <p:spPr>
          <a:xfrm>
            <a:off x="0" y="0"/>
            <a:ext cx="4101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ubtitle 6"/>
          <p:cNvSpPr>
            <a:spLocks noGrp="1"/>
          </p:cNvSpPr>
          <p:nvPr>
            <p:ph type="subTitle" idx="5"/>
          </p:nvPr>
        </p:nvSpPr>
        <p:spPr>
          <a:xfrm>
            <a:off x="3429000" y="2114550"/>
            <a:ext cx="6164100" cy="1363125"/>
          </a:xfrm>
        </p:spPr>
        <p:txBody>
          <a:bodyPr/>
          <a:lstStyle/>
          <a:p>
            <a:r>
              <a:rPr lang="en-US" sz="2800" b="1" dirty="0">
                <a:solidFill>
                  <a:srgbClr val="0070C0"/>
                </a:solidFill>
              </a:rPr>
              <a:t>Try with multiple catch blocks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" y="590550"/>
            <a:ext cx="27432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The way of handling an exception is varied from exception to exception. Hence for every</a:t>
            </a:r>
          </a:p>
          <a:p>
            <a:r>
              <a:rPr lang="en-US" b="1" dirty="0">
                <a:solidFill>
                  <a:srgbClr val="0070C0"/>
                </a:solidFill>
              </a:rPr>
              <a:t>exception type it is recommended to take </a:t>
            </a:r>
            <a:r>
              <a:rPr lang="en-US" b="1" dirty="0" smtClean="0">
                <a:solidFill>
                  <a:srgbClr val="0070C0"/>
                </a:solidFill>
              </a:rPr>
              <a:t>a separate </a:t>
            </a:r>
            <a:r>
              <a:rPr lang="en-US" b="1" dirty="0">
                <a:solidFill>
                  <a:srgbClr val="0070C0"/>
                </a:solidFill>
              </a:rPr>
              <a:t>catch block. That is try with</a:t>
            </a:r>
          </a:p>
          <a:p>
            <a:r>
              <a:rPr lang="en-US" b="1" dirty="0">
                <a:solidFill>
                  <a:srgbClr val="0070C0"/>
                </a:solidFill>
              </a:rPr>
              <a:t>multiple catch blocks is possible and recommended to use.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610600" y="47053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10</a:t>
            </a:r>
            <a:endParaRPr lang="en-US" sz="900" dirty="0"/>
          </a:p>
        </p:txBody>
      </p:sp>
      <p:pic>
        <p:nvPicPr>
          <p:cNvPr id="8194" name="Picture 2" descr="C:\Users\DELL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78" y="361950"/>
            <a:ext cx="6361922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66675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 </a:t>
            </a:r>
            <a:r>
              <a:rPr lang="en-US" b="1" dirty="0">
                <a:solidFill>
                  <a:srgbClr val="FFC000"/>
                </a:solidFill>
              </a:rPr>
              <a:t>If try with multiple catch blocks present then order of catch blocks is very</a:t>
            </a:r>
          </a:p>
          <a:p>
            <a:r>
              <a:rPr lang="en-US" b="1" dirty="0">
                <a:solidFill>
                  <a:srgbClr val="FFC000"/>
                </a:solidFill>
              </a:rPr>
              <a:t>important. It should be from child to parent by mistake if we are taking from</a:t>
            </a:r>
          </a:p>
          <a:p>
            <a:r>
              <a:rPr lang="en-US" b="1" dirty="0">
                <a:solidFill>
                  <a:srgbClr val="FFC000"/>
                </a:solidFill>
              </a:rPr>
              <a:t>parent to child then we will get Compile time error saying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9218" name="Picture 2" descr="C:\Users\DELL\Desktop\Capture.PNGd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25194"/>
            <a:ext cx="3733800" cy="85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34400" y="47053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11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DELL\Desktop\k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52450"/>
            <a:ext cx="67818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534400" y="47053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11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3623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" name="Google Shape;5225;p50"/>
          <p:cNvSpPr txBox="1">
            <a:spLocks noGrp="1"/>
          </p:cNvSpPr>
          <p:nvPr>
            <p:ph type="title"/>
          </p:nvPr>
        </p:nvSpPr>
        <p:spPr>
          <a:xfrm>
            <a:off x="275550" y="285975"/>
            <a:ext cx="859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Finally block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226" name="Google Shape;5226;p50"/>
          <p:cNvPicPr preferRelativeResize="0"/>
          <p:nvPr/>
        </p:nvPicPr>
        <p:blipFill rotWithShape="1">
          <a:blip r:embed="rId3">
            <a:alphaModFix/>
          </a:blip>
          <a:srcRect l="484" t="15290" r="4529" b="26636"/>
          <a:stretch/>
        </p:blipFill>
        <p:spPr>
          <a:xfrm>
            <a:off x="0" y="3181350"/>
            <a:ext cx="4778998" cy="19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7" name="Google Shape;5227;p50"/>
          <p:cNvPicPr preferRelativeResize="0"/>
          <p:nvPr/>
        </p:nvPicPr>
        <p:blipFill rotWithShape="1">
          <a:blip r:embed="rId4">
            <a:alphaModFix/>
          </a:blip>
          <a:srcRect t="15098" b="31470"/>
          <a:stretch/>
        </p:blipFill>
        <p:spPr>
          <a:xfrm>
            <a:off x="0" y="1161800"/>
            <a:ext cx="4778998" cy="1701824"/>
          </a:xfrm>
          <a:prstGeom prst="rect">
            <a:avLst/>
          </a:prstGeom>
          <a:noFill/>
          <a:ln>
            <a:noFill/>
          </a:ln>
        </p:spPr>
      </p:pic>
      <p:sp>
        <p:nvSpPr>
          <p:cNvPr id="5228" name="Google Shape;5228;p50"/>
          <p:cNvSpPr/>
          <p:nvPr/>
        </p:nvSpPr>
        <p:spPr>
          <a:xfrm>
            <a:off x="4227625" y="3166750"/>
            <a:ext cx="807000" cy="3957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0" name="Google Shape;5230;p50"/>
          <p:cNvSpPr/>
          <p:nvPr/>
        </p:nvSpPr>
        <p:spPr>
          <a:xfrm>
            <a:off x="4227625" y="1161800"/>
            <a:ext cx="807000" cy="3957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7" name="Google Shape;5267;p53"/>
          <p:cNvPicPr preferRelativeResize="0"/>
          <p:nvPr/>
        </p:nvPicPr>
        <p:blipFill rotWithShape="1">
          <a:blip r:embed="rId3">
            <a:alphaModFix/>
          </a:blip>
          <a:srcRect l="9241" r="36172"/>
          <a:stretch/>
        </p:blipFill>
        <p:spPr>
          <a:xfrm>
            <a:off x="-44525" y="0"/>
            <a:ext cx="4240476" cy="517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8" name="Google Shape;5268;p53"/>
          <p:cNvGrpSpPr/>
          <p:nvPr/>
        </p:nvGrpSpPr>
        <p:grpSpPr>
          <a:xfrm>
            <a:off x="3768189" y="-23750"/>
            <a:ext cx="5375861" cy="5177700"/>
            <a:chOff x="3768189" y="-23750"/>
            <a:chExt cx="5375861" cy="5177700"/>
          </a:xfrm>
        </p:grpSpPr>
        <p:sp>
          <p:nvSpPr>
            <p:cNvPr id="5269" name="Google Shape;5269;p53"/>
            <p:cNvSpPr/>
            <p:nvPr/>
          </p:nvSpPr>
          <p:spPr>
            <a:xfrm>
              <a:off x="4148450" y="-23750"/>
              <a:ext cx="4995600" cy="5177700"/>
            </a:xfrm>
            <a:prstGeom prst="rect">
              <a:avLst/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53"/>
            <p:cNvSpPr/>
            <p:nvPr/>
          </p:nvSpPr>
          <p:spPr>
            <a:xfrm rot="-5400000">
              <a:off x="3510939" y="349631"/>
              <a:ext cx="902400" cy="387900"/>
            </a:xfrm>
            <a:prstGeom prst="triangle">
              <a:avLst>
                <a:gd name="adj" fmla="val 50000"/>
              </a:avLst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71" name="Google Shape;5271;p53"/>
          <p:cNvSpPr/>
          <p:nvPr/>
        </p:nvSpPr>
        <p:spPr>
          <a:xfrm>
            <a:off x="5155771" y="4629150"/>
            <a:ext cx="318754" cy="415658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2" name="Google Shape;5272;p53"/>
          <p:cNvGrpSpPr/>
          <p:nvPr/>
        </p:nvGrpSpPr>
        <p:grpSpPr>
          <a:xfrm>
            <a:off x="6936679" y="4623796"/>
            <a:ext cx="423112" cy="421012"/>
            <a:chOff x="-9961625" y="4048175"/>
            <a:chExt cx="357600" cy="355825"/>
          </a:xfrm>
        </p:grpSpPr>
        <p:sp>
          <p:nvSpPr>
            <p:cNvPr id="5273" name="Google Shape;5273;p53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53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53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53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53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53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79" name="Google Shape;5279;p53"/>
          <p:cNvGrpSpPr/>
          <p:nvPr/>
        </p:nvGrpSpPr>
        <p:grpSpPr>
          <a:xfrm>
            <a:off x="6053914" y="4629150"/>
            <a:ext cx="418468" cy="391580"/>
            <a:chOff x="-12643475" y="3657325"/>
            <a:chExt cx="353675" cy="330950"/>
          </a:xfrm>
        </p:grpSpPr>
        <p:sp>
          <p:nvSpPr>
            <p:cNvPr id="5280" name="Google Shape;5280;p53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53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53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53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53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53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6" name="Google Shape;5286;p53"/>
          <p:cNvGrpSpPr/>
          <p:nvPr/>
        </p:nvGrpSpPr>
        <p:grpSpPr>
          <a:xfrm>
            <a:off x="7880085" y="4584507"/>
            <a:ext cx="429106" cy="399637"/>
            <a:chOff x="-11295075" y="4092875"/>
            <a:chExt cx="355250" cy="330825"/>
          </a:xfrm>
        </p:grpSpPr>
        <p:sp>
          <p:nvSpPr>
            <p:cNvPr id="5287" name="Google Shape;5287;p53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p53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9" name="Google Shape;5289;p53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p53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p53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4360250" y="543581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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It is not recommended to take clean up code inside try block because there is no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guarantee for the execution of every statement inside a try.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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It is not recommended to place clean up code inside catch block because if there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is no exception then catch block won't be executed.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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 require some place to maintain clean up code which should be executed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always irrespective of whether exception raised or not raised and whether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handled or not handled. Such type of best place is nothing but finally block.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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Hence the main objective of finally block is to maintain cleanup code.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51435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try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risky code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catch(x e)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handling code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finally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cleanup code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8857" y="3409950"/>
            <a:ext cx="42345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</a:t>
            </a:r>
            <a:r>
              <a:rPr lang="en-US" b="1" dirty="0" err="1">
                <a:solidFill>
                  <a:schemeClr val="bg1"/>
                </a:solidFill>
              </a:rPr>
              <a:t>speciality</a:t>
            </a:r>
            <a:r>
              <a:rPr lang="en-US" b="1" dirty="0">
                <a:solidFill>
                  <a:schemeClr val="bg1"/>
                </a:solidFill>
              </a:rPr>
              <a:t> of finally block is it will be executed always irrespective of whether </a:t>
            </a:r>
            <a:r>
              <a:rPr lang="en-US" b="1" dirty="0" smtClean="0">
                <a:solidFill>
                  <a:schemeClr val="bg1"/>
                </a:solidFill>
              </a:rPr>
              <a:t>the exception </a:t>
            </a:r>
            <a:r>
              <a:rPr lang="en-US" b="1" dirty="0">
                <a:solidFill>
                  <a:schemeClr val="bg1"/>
                </a:solidFill>
              </a:rPr>
              <a:t>raised or not raised and whether handled or not handled.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91000" y="51123"/>
            <a:ext cx="484569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Case-1: If there is no Exception: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Test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try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("try block executed");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catch(</a:t>
            </a:r>
            <a:r>
              <a:rPr lang="en-US" b="1" dirty="0" err="1">
                <a:solidFill>
                  <a:schemeClr val="bg1"/>
                </a:solidFill>
              </a:rPr>
              <a:t>ArithmeticException</a:t>
            </a:r>
            <a:r>
              <a:rPr lang="en-US" b="1" dirty="0">
                <a:solidFill>
                  <a:schemeClr val="bg1"/>
                </a:solidFill>
              </a:rPr>
              <a:t> e)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("catch block executed");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finally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("finally block executed");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</a:rPr>
              <a:t>try block executed</a:t>
            </a:r>
          </a:p>
          <a:p>
            <a:r>
              <a:rPr lang="en-US" b="1" dirty="0">
                <a:solidFill>
                  <a:schemeClr val="bg1"/>
                </a:solidFill>
              </a:rPr>
              <a:t>Finally block executed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60562" y="4835723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1899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438150"/>
            <a:ext cx="52578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Case-2: If an exception raised but the corresponding catch</a:t>
            </a:r>
          </a:p>
          <a:p>
            <a:r>
              <a:rPr lang="en-US" b="1" dirty="0">
                <a:solidFill>
                  <a:schemeClr val="bg1"/>
                </a:solidFill>
              </a:rPr>
              <a:t>block matched: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Test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try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("try block executed");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(10/0);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catch(</a:t>
            </a:r>
            <a:r>
              <a:rPr lang="en-US" b="1" dirty="0" err="1">
                <a:solidFill>
                  <a:schemeClr val="bg1"/>
                </a:solidFill>
              </a:rPr>
              <a:t>ArithmeticException</a:t>
            </a:r>
            <a:r>
              <a:rPr lang="en-US" b="1" dirty="0">
                <a:solidFill>
                  <a:schemeClr val="bg1"/>
                </a:solidFill>
              </a:rPr>
              <a:t> e)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("catch block executed");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finally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("finally block executed");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72200" y="1161456"/>
            <a:ext cx="3124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Try block executed</a:t>
            </a:r>
          </a:p>
          <a:p>
            <a:r>
              <a:rPr lang="en-US" b="1" dirty="0">
                <a:solidFill>
                  <a:schemeClr val="bg1"/>
                </a:solidFill>
              </a:rPr>
              <a:t>Catch block executed</a:t>
            </a:r>
          </a:p>
          <a:p>
            <a:r>
              <a:rPr lang="en-US" b="1" dirty="0">
                <a:solidFill>
                  <a:schemeClr val="bg1"/>
                </a:solidFill>
              </a:rPr>
              <a:t>Finally block executed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10600" y="4747021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13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0471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183" name="Google Shape;183;p35"/>
          <p:cNvPicPr preferRelativeResize="0"/>
          <p:nvPr/>
        </p:nvPicPr>
        <p:blipFill rotWithShape="1">
          <a:blip r:embed="rId3">
            <a:alphaModFix/>
          </a:blip>
          <a:srcRect l="932" t="32554" r="932" b="11939"/>
          <a:stretch/>
        </p:blipFill>
        <p:spPr>
          <a:xfrm>
            <a:off x="0" y="1696200"/>
            <a:ext cx="9143997" cy="344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346787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Case-3: If an exception raised but the corresponding catch</a:t>
            </a:r>
          </a:p>
          <a:p>
            <a:r>
              <a:rPr lang="en-US" b="1" dirty="0">
                <a:solidFill>
                  <a:schemeClr val="bg1"/>
                </a:solidFill>
              </a:rPr>
              <a:t>block not matched: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Test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try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("try block executed");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(10/0);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catch(</a:t>
            </a:r>
            <a:r>
              <a:rPr lang="en-US" b="1" dirty="0" err="1">
                <a:solidFill>
                  <a:schemeClr val="bg1"/>
                </a:solidFill>
              </a:rPr>
              <a:t>NullPointerException</a:t>
            </a:r>
            <a:r>
              <a:rPr lang="en-US" b="1" dirty="0">
                <a:solidFill>
                  <a:schemeClr val="bg1"/>
                </a:solidFill>
              </a:rPr>
              <a:t> e)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("catch block executed");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finally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("finally block executed");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43400" y="59055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</a:rPr>
              <a:t>Try block executed</a:t>
            </a:r>
          </a:p>
          <a:p>
            <a:r>
              <a:rPr lang="en-US" b="1" dirty="0">
                <a:solidFill>
                  <a:schemeClr val="bg1"/>
                </a:solidFill>
              </a:rPr>
              <a:t>Finally block executed</a:t>
            </a:r>
          </a:p>
          <a:p>
            <a:r>
              <a:rPr lang="en-US" b="1" dirty="0">
                <a:solidFill>
                  <a:schemeClr val="bg1"/>
                </a:solidFill>
              </a:rPr>
              <a:t>Exception in thread "main" </a:t>
            </a:r>
            <a:r>
              <a:rPr lang="en-US" b="1" dirty="0" err="1">
                <a:solidFill>
                  <a:schemeClr val="bg1"/>
                </a:solidFill>
              </a:rPr>
              <a:t>java.lang.ArithmeticException</a:t>
            </a:r>
            <a:r>
              <a:rPr lang="en-US" b="1" dirty="0">
                <a:solidFill>
                  <a:schemeClr val="bg1"/>
                </a:solidFill>
              </a:rPr>
              <a:t>: / by zero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atTest.main</a:t>
            </a:r>
            <a:r>
              <a:rPr lang="en-US" b="1" dirty="0">
                <a:solidFill>
                  <a:schemeClr val="bg1"/>
                </a:solidFill>
              </a:rPr>
              <a:t>(Test.java:8)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86800" y="47815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13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3527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514350"/>
            <a:ext cx="1596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return </a:t>
            </a:r>
            <a:r>
              <a:rPr lang="en-US" b="1" dirty="0" err="1">
                <a:solidFill>
                  <a:schemeClr val="bg1"/>
                </a:solidFill>
              </a:rPr>
              <a:t>Vs</a:t>
            </a:r>
            <a:r>
              <a:rPr lang="en-US" b="1" dirty="0">
                <a:solidFill>
                  <a:schemeClr val="bg1"/>
                </a:solidFill>
              </a:rPr>
              <a:t> finally</a:t>
            </a:r>
            <a:r>
              <a:rPr lang="en-US" b="1" dirty="0"/>
              <a:t>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7155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Even though return statement present in try or catch blocks first finally will be executed</a:t>
            </a:r>
          </a:p>
          <a:p>
            <a:r>
              <a:rPr lang="en-US" b="1" dirty="0">
                <a:solidFill>
                  <a:schemeClr val="bg1"/>
                </a:solidFill>
              </a:rPr>
              <a:t>and after that only return statement will be considered. </a:t>
            </a:r>
            <a:r>
              <a:rPr lang="en-US" b="1" dirty="0" err="1">
                <a:solidFill>
                  <a:schemeClr val="bg1"/>
                </a:solidFill>
              </a:rPr>
              <a:t>i.efinally</a:t>
            </a:r>
            <a:r>
              <a:rPr lang="en-US" b="1" dirty="0">
                <a:solidFill>
                  <a:schemeClr val="bg1"/>
                </a:solidFill>
              </a:rPr>
              <a:t> block </a:t>
            </a:r>
            <a:r>
              <a:rPr lang="en-US" b="1" dirty="0" smtClean="0">
                <a:solidFill>
                  <a:schemeClr val="bg1"/>
                </a:solidFill>
              </a:rPr>
              <a:t>dominates return </a:t>
            </a:r>
            <a:r>
              <a:rPr lang="en-US" b="1" dirty="0">
                <a:solidFill>
                  <a:schemeClr val="bg1"/>
                </a:solidFill>
              </a:rPr>
              <a:t>statement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3935" y="226695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class Test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try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("try block executed");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catch(</a:t>
            </a:r>
            <a:r>
              <a:rPr lang="en-US" b="1" dirty="0" err="1">
                <a:solidFill>
                  <a:schemeClr val="bg1"/>
                </a:solidFill>
              </a:rPr>
              <a:t>ArithmeticException</a:t>
            </a:r>
            <a:r>
              <a:rPr lang="en-US" b="1" dirty="0">
                <a:solidFill>
                  <a:schemeClr val="bg1"/>
                </a:solidFill>
              </a:rPr>
              <a:t> e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95800" y="217497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("catch block executed");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finally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("finally block executed");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}}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chemeClr val="bg1"/>
                </a:solidFill>
              </a:rPr>
              <a:t>Output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r>
              <a:rPr lang="en-US" b="1" dirty="0">
                <a:solidFill>
                  <a:schemeClr val="bg1"/>
                </a:solidFill>
              </a:rPr>
              <a:t>try block executed</a:t>
            </a:r>
          </a:p>
          <a:p>
            <a:r>
              <a:rPr lang="en-US" b="1" dirty="0">
                <a:solidFill>
                  <a:schemeClr val="bg1"/>
                </a:solidFill>
              </a:rPr>
              <a:t>Finally block executed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54815" y="46291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14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539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361950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If return statement present try, catch and finally blocks then finally block return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statement will be considered.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Example: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class Test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 smtClean="0">
                <a:solidFill>
                  <a:schemeClr val="bg1"/>
                </a:solidFill>
              </a:rPr>
              <a:t>args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(m1());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public static intm1(){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try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(10/0);</a:t>
            </a:r>
          </a:p>
        </p:txBody>
      </p:sp>
      <p:sp>
        <p:nvSpPr>
          <p:cNvPr id="5" name="Rectangle 4"/>
          <p:cNvSpPr/>
          <p:nvPr/>
        </p:nvSpPr>
        <p:spPr>
          <a:xfrm>
            <a:off x="4696408" y="438150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return 777;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catch(</a:t>
            </a:r>
            <a:r>
              <a:rPr lang="en-US" b="1" dirty="0" err="1">
                <a:solidFill>
                  <a:schemeClr val="bg1"/>
                </a:solidFill>
              </a:rPr>
              <a:t>ArithmeticException</a:t>
            </a:r>
            <a:r>
              <a:rPr lang="en-US" b="1" dirty="0">
                <a:solidFill>
                  <a:schemeClr val="bg1"/>
                </a:solidFill>
              </a:rPr>
              <a:t> e)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 888;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finally{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 999;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}}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Output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r>
              <a:rPr lang="en-US" b="1" dirty="0">
                <a:solidFill>
                  <a:schemeClr val="bg1"/>
                </a:solidFill>
              </a:rPr>
              <a:t>999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10600" y="4705350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14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940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540425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finally </a:t>
            </a:r>
            <a:r>
              <a:rPr lang="en-US" b="1" dirty="0" err="1">
                <a:solidFill>
                  <a:schemeClr val="bg1"/>
                </a:solidFill>
              </a:rPr>
              <a:t>vs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System.exit</a:t>
            </a:r>
            <a:r>
              <a:rPr lang="en-US" b="1" dirty="0">
                <a:solidFill>
                  <a:schemeClr val="bg1"/>
                </a:solidFill>
              </a:rPr>
              <a:t>(0):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==========================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There is only one situation where the finally block won't be executed is whenever we are</a:t>
            </a:r>
          </a:p>
          <a:p>
            <a:r>
              <a:rPr lang="en-US" b="1" dirty="0">
                <a:solidFill>
                  <a:schemeClr val="bg1"/>
                </a:solidFill>
              </a:rPr>
              <a:t>using </a:t>
            </a:r>
            <a:r>
              <a:rPr lang="en-US" b="1" dirty="0" err="1">
                <a:solidFill>
                  <a:schemeClr val="bg1"/>
                </a:solidFill>
              </a:rPr>
              <a:t>System.exit</a:t>
            </a:r>
            <a:r>
              <a:rPr lang="en-US" b="1" dirty="0">
                <a:solidFill>
                  <a:schemeClr val="bg1"/>
                </a:solidFill>
              </a:rPr>
              <a:t>(0) method.</a:t>
            </a:r>
          </a:p>
          <a:p>
            <a:r>
              <a:rPr lang="en-US" b="1" dirty="0">
                <a:solidFill>
                  <a:schemeClr val="bg1"/>
                </a:solidFill>
              </a:rPr>
              <a:t>When ever we are using </a:t>
            </a:r>
            <a:r>
              <a:rPr lang="en-US" b="1" dirty="0" err="1">
                <a:solidFill>
                  <a:schemeClr val="bg1"/>
                </a:solidFill>
              </a:rPr>
              <a:t>System.exit</a:t>
            </a:r>
            <a:r>
              <a:rPr lang="en-US" b="1" dirty="0">
                <a:solidFill>
                  <a:schemeClr val="bg1"/>
                </a:solidFill>
              </a:rPr>
              <a:t>(0) then JVM itself will be shutdown , in this case</a:t>
            </a:r>
          </a:p>
          <a:p>
            <a:r>
              <a:rPr lang="en-US" b="1" dirty="0">
                <a:solidFill>
                  <a:schemeClr val="bg1"/>
                </a:solidFill>
              </a:rPr>
              <a:t>finally block won't be executed.</a:t>
            </a:r>
          </a:p>
          <a:p>
            <a:r>
              <a:rPr lang="en-US" b="1" dirty="0">
                <a:solidFill>
                  <a:schemeClr val="bg1"/>
                </a:solidFill>
              </a:rPr>
              <a:t>i.e., </a:t>
            </a:r>
            <a:r>
              <a:rPr lang="en-US" b="1" dirty="0" err="1">
                <a:solidFill>
                  <a:schemeClr val="bg1"/>
                </a:solidFill>
              </a:rPr>
              <a:t>System.exit</a:t>
            </a:r>
            <a:r>
              <a:rPr lang="en-US" b="1" dirty="0">
                <a:solidFill>
                  <a:schemeClr val="bg1"/>
                </a:solidFill>
              </a:rPr>
              <a:t>(0) dominates finally block.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65780" y="2721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Test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try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("try");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System.exit</a:t>
            </a:r>
            <a:r>
              <a:rPr lang="en-US" b="1" dirty="0">
                <a:solidFill>
                  <a:schemeClr val="bg1"/>
                </a:solidFill>
              </a:rPr>
              <a:t>(0);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catch(</a:t>
            </a:r>
            <a:r>
              <a:rPr lang="en-US" b="1" dirty="0" err="1">
                <a:solidFill>
                  <a:schemeClr val="bg1"/>
                </a:solidFill>
              </a:rPr>
              <a:t>ArithmeticException</a:t>
            </a:r>
            <a:r>
              <a:rPr lang="en-US" b="1" dirty="0">
                <a:solidFill>
                  <a:schemeClr val="bg1"/>
                </a:solidFill>
              </a:rPr>
              <a:t> e)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("catch block executed");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finally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("finally block executed");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}}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</a:rPr>
              <a:t>try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09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DELL\Desktop\ff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95350"/>
            <a:ext cx="18859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0" y="226695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This argument acts as status code. </a:t>
            </a:r>
            <a:r>
              <a:rPr lang="en-US" b="1" dirty="0" err="1">
                <a:solidFill>
                  <a:schemeClr val="bg1"/>
                </a:solidFill>
              </a:rPr>
              <a:t>Insteadof</a:t>
            </a:r>
            <a:r>
              <a:rPr lang="en-US" b="1" dirty="0">
                <a:solidFill>
                  <a:schemeClr val="bg1"/>
                </a:solidFill>
              </a:rPr>
              <a:t> zero, we can take any integer value</a:t>
            </a:r>
          </a:p>
          <a:p>
            <a:r>
              <a:rPr lang="en-US" b="1" dirty="0">
                <a:solidFill>
                  <a:schemeClr val="bg1"/>
                </a:solidFill>
              </a:rPr>
              <a:t>2. zero means normal termination , non-zero means abnormal termination</a:t>
            </a:r>
          </a:p>
          <a:p>
            <a:r>
              <a:rPr lang="en-US" b="1" dirty="0">
                <a:solidFill>
                  <a:schemeClr val="bg1"/>
                </a:solidFill>
              </a:rPr>
              <a:t>3. This status code internally used by JVM, whether it is zero or non-zero there is no</a:t>
            </a:r>
          </a:p>
          <a:p>
            <a:r>
              <a:rPr lang="en-US" b="1" dirty="0">
                <a:solidFill>
                  <a:schemeClr val="bg1"/>
                </a:solidFill>
              </a:rPr>
              <a:t>change in the result and effect is same </a:t>
            </a:r>
            <a:r>
              <a:rPr lang="en-US" b="1" dirty="0" err="1">
                <a:solidFill>
                  <a:schemeClr val="bg1"/>
                </a:solidFill>
              </a:rPr>
              <a:t>wrt</a:t>
            </a:r>
            <a:r>
              <a:rPr lang="en-US" b="1" dirty="0">
                <a:solidFill>
                  <a:schemeClr val="bg1"/>
                </a:solidFill>
              </a:rPr>
              <a:t> program.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98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8" name="Google Shape;5258;p52"/>
          <p:cNvSpPr/>
          <p:nvPr/>
        </p:nvSpPr>
        <p:spPr>
          <a:xfrm>
            <a:off x="-45500" y="3921450"/>
            <a:ext cx="9198600" cy="12219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9" name="Google Shape;5259;p52"/>
          <p:cNvSpPr/>
          <p:nvPr/>
        </p:nvSpPr>
        <p:spPr>
          <a:xfrm>
            <a:off x="0" y="499375"/>
            <a:ext cx="2826300" cy="4434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0" name="Google Shape;5260;p52"/>
          <p:cNvSpPr/>
          <p:nvPr/>
        </p:nvSpPr>
        <p:spPr>
          <a:xfrm>
            <a:off x="0" y="976450"/>
            <a:ext cx="3633900" cy="4434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1" name="Google Shape;5261;p52"/>
          <p:cNvSpPr txBox="1">
            <a:spLocks noGrp="1"/>
          </p:cNvSpPr>
          <p:nvPr>
            <p:ph type="title"/>
          </p:nvPr>
        </p:nvSpPr>
        <p:spPr>
          <a:xfrm>
            <a:off x="0" y="530329"/>
            <a:ext cx="3505200" cy="9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Difference between final, finally, and finalize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p58"/>
          <p:cNvSpPr txBox="1">
            <a:spLocks noGrp="1"/>
          </p:cNvSpPr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04800" y="540425"/>
            <a:ext cx="3886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final: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final is the modifier applicable for classes, methods and variables.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If a class declared as the final then child class creation is not possible.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If a method declared as the final then overriding of that method is not possible.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If a variable declared as the final then reassignment is not possible.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35620" y="47815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16</a:t>
            </a:r>
            <a:endParaRPr lang="en-US" sz="900" dirty="0"/>
          </a:p>
        </p:txBody>
      </p:sp>
      <p:sp>
        <p:nvSpPr>
          <p:cNvPr id="5" name="Rectangle 4"/>
          <p:cNvSpPr/>
          <p:nvPr/>
        </p:nvSpPr>
        <p:spPr>
          <a:xfrm>
            <a:off x="304800" y="3040121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finally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: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finally is the block always associated with try-catch to maintain clean up code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which should be executed always irrespective of whether exception raised or not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raised and whether handled or not handled.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9600" y="28575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finalize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: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finalize is a method, always invoked by Garbage Collector just before destroying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an object to perform cleanup activities.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48200" y="241935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Note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: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1. finally block meant for cleanup activities related to try block where as finalize()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method meant for cleanup activities related to object.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2. To maintain clean up code finally block is recommended over finalize() method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because we can't expect exact behavior of GC</a:t>
            </a:r>
            <a:r>
              <a:rPr lang="en-US" b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0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8" name="Google Shape;5238;p51"/>
          <p:cNvPicPr preferRelativeResize="0"/>
          <p:nvPr/>
        </p:nvPicPr>
        <p:blipFill rotWithShape="1">
          <a:blip r:embed="rId3">
            <a:alphaModFix/>
          </a:blip>
          <a:srcRect l="50793"/>
          <a:stretch/>
        </p:blipFill>
        <p:spPr>
          <a:xfrm>
            <a:off x="5573475" y="0"/>
            <a:ext cx="3570524" cy="51835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29547" y="1809749"/>
            <a:ext cx="53044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Control flow in try catch finally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95" name="Google Shape;13695;p7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52400" y="285750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try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{</a:t>
            </a: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Stmt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 1;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Stmt-2;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Stmt-3;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catch(Exception e)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{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Stmt-4;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finally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{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stmt-5;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Stmt-6;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06937" y="262446"/>
            <a:ext cx="4572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1: If there is no exception. 1, 2, 3, 5, 6 normal termination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2: if an exception raised at statement 2 and corresponding catch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block matched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. 1,4,5,6 normal terminations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3: if an exception raised at statement 2 and corresponding catch block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is not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matched. 1,5 abnormal termination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4: if an exception raised at statement 4 then it's always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abnormal termination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but before the finally block will be executed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5: if an exception raised at statement 5 or statement 6 its always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abnormal termination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60562" y="479030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16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0078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8" name="Google Shape;5298;p54"/>
          <p:cNvGrpSpPr/>
          <p:nvPr/>
        </p:nvGrpSpPr>
        <p:grpSpPr>
          <a:xfrm>
            <a:off x="1520121" y="2496592"/>
            <a:ext cx="561803" cy="563311"/>
            <a:chOff x="-33645475" y="3944800"/>
            <a:chExt cx="292225" cy="293025"/>
          </a:xfrm>
        </p:grpSpPr>
        <p:sp>
          <p:nvSpPr>
            <p:cNvPr id="5299" name="Google Shape;5299;p54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0" name="Google Shape;5300;p54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1" name="Google Shape;5301;p54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2" name="Google Shape;5302;p54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p54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p54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5" name="Google Shape;5305;p54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6" name="Google Shape;5306;p54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7" name="Google Shape;5307;p54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8" name="Google Shape;5308;p54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015" y="3257550"/>
            <a:ext cx="2358300" cy="1195200"/>
          </a:xfrm>
        </p:spPr>
        <p:txBody>
          <a:bodyPr/>
          <a:lstStyle/>
          <a:p>
            <a:r>
              <a:rPr lang="en-US" sz="2800" dirty="0"/>
              <a:t>Control flow in Nested try-catch-finally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4"/>
          <p:cNvPicPr preferRelativeResize="0"/>
          <p:nvPr/>
        </p:nvPicPr>
        <p:blipFill rotWithShape="1">
          <a:blip r:embed="rId3">
            <a:alphaModFix/>
          </a:blip>
          <a:srcRect l="47471" r="657"/>
          <a:stretch/>
        </p:blipFill>
        <p:spPr>
          <a:xfrm>
            <a:off x="5146903" y="0"/>
            <a:ext cx="39971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52400" y="209550"/>
            <a:ext cx="4876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u="sng" dirty="0">
                <a:solidFill>
                  <a:schemeClr val="accent5"/>
                </a:solidFill>
              </a:rPr>
              <a:t>Exception</a:t>
            </a:r>
          </a:p>
          <a:p>
            <a:r>
              <a:rPr lang="en-US" b="1" dirty="0" smtClean="0"/>
              <a:t> </a:t>
            </a:r>
            <a:r>
              <a:rPr lang="en-US" b="1" dirty="0"/>
              <a:t>An unwanted unexpected event that disturbs normal flow of the program is</a:t>
            </a:r>
          </a:p>
          <a:p>
            <a:r>
              <a:rPr lang="en-US" b="1" dirty="0"/>
              <a:t>called exception</a:t>
            </a:r>
            <a:r>
              <a:rPr lang="en-US" b="1" dirty="0" smtClean="0"/>
              <a:t>.</a:t>
            </a:r>
          </a:p>
          <a:p>
            <a:endParaRPr lang="en-US" b="1" dirty="0"/>
          </a:p>
          <a:p>
            <a:r>
              <a:rPr lang="en-US" b="1" i="1" dirty="0"/>
              <a:t>Example:</a:t>
            </a:r>
          </a:p>
          <a:p>
            <a:r>
              <a:rPr lang="en-US" b="1" dirty="0" err="1"/>
              <a:t>SleepingException</a:t>
            </a:r>
            <a:endParaRPr lang="en-US" b="1" dirty="0"/>
          </a:p>
          <a:p>
            <a:r>
              <a:rPr lang="en-US" b="1" dirty="0" err="1"/>
              <a:t>TyrePunchuredException</a:t>
            </a:r>
            <a:endParaRPr lang="en-US" b="1" dirty="0"/>
          </a:p>
          <a:p>
            <a:r>
              <a:rPr lang="en-US" b="1" dirty="0" err="1"/>
              <a:t>FileNotFoundException</a:t>
            </a:r>
            <a:r>
              <a:rPr lang="en-US" b="1" dirty="0"/>
              <a:t> ...</a:t>
            </a:r>
            <a:r>
              <a:rPr lang="en-US" b="1" dirty="0" err="1" smtClean="0"/>
              <a:t>etc</a:t>
            </a:r>
            <a:endParaRPr lang="en-US" b="1" dirty="0" smtClean="0"/>
          </a:p>
          <a:p>
            <a:endParaRPr lang="en-US" b="1" dirty="0"/>
          </a:p>
          <a:p>
            <a:r>
              <a:rPr lang="en-US" dirty="0"/>
              <a:t> </a:t>
            </a:r>
            <a:r>
              <a:rPr lang="en-US" b="1" dirty="0"/>
              <a:t>It is highly recommended to handle exceptions. The main objective of exception</a:t>
            </a:r>
          </a:p>
          <a:p>
            <a:r>
              <a:rPr lang="en-US" b="1" dirty="0"/>
              <a:t>handling is graceful (normal) termination of the program.</a:t>
            </a:r>
          </a:p>
          <a:p>
            <a:endParaRPr lang="en-US" b="1" dirty="0"/>
          </a:p>
          <a:p>
            <a:r>
              <a:rPr lang="en-US" b="1" dirty="0" smtClean="0">
                <a:solidFill>
                  <a:schemeClr val="accent5"/>
                </a:solidFill>
              </a:rPr>
              <a:t>What </a:t>
            </a:r>
            <a:r>
              <a:rPr lang="en-US" b="1" dirty="0">
                <a:solidFill>
                  <a:schemeClr val="accent5"/>
                </a:solidFill>
              </a:rPr>
              <a:t>is the meaning of exception handling</a:t>
            </a:r>
            <a:r>
              <a:rPr lang="en-US" b="1" dirty="0" smtClean="0">
                <a:solidFill>
                  <a:schemeClr val="accent5"/>
                </a:solidFill>
              </a:rPr>
              <a:t>?</a:t>
            </a:r>
          </a:p>
          <a:p>
            <a:endParaRPr lang="en-US" b="1" dirty="0"/>
          </a:p>
          <a:p>
            <a:r>
              <a:rPr lang="en-US" b="1" dirty="0" smtClean="0"/>
              <a:t> Exception </a:t>
            </a:r>
            <a:r>
              <a:rPr lang="en-US" b="1" dirty="0"/>
              <a:t>handling doesn't mean repairing an exception. We have to define alternative</a:t>
            </a:r>
          </a:p>
          <a:p>
            <a:r>
              <a:rPr lang="en-US" b="1" dirty="0"/>
              <a:t>way to continue rest of the program normally. This way of defining alternative </a:t>
            </a:r>
            <a:r>
              <a:rPr lang="en-US" b="1" dirty="0" smtClean="0"/>
              <a:t>is nothing </a:t>
            </a:r>
            <a:r>
              <a:rPr lang="en-US" b="1" dirty="0"/>
              <a:t>but exception handling.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514350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try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stmt-1;</a:t>
            </a:r>
          </a:p>
          <a:p>
            <a:r>
              <a:rPr lang="en-US" dirty="0"/>
              <a:t>stmt-2;</a:t>
            </a:r>
          </a:p>
          <a:p>
            <a:r>
              <a:rPr lang="en-US" dirty="0"/>
              <a:t>stmt-3;</a:t>
            </a:r>
          </a:p>
          <a:p>
            <a:r>
              <a:rPr lang="en-US" dirty="0"/>
              <a:t>try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stmt-4;</a:t>
            </a:r>
          </a:p>
          <a:p>
            <a:r>
              <a:rPr lang="en-US" dirty="0"/>
              <a:t>stmt-5;</a:t>
            </a:r>
          </a:p>
          <a:p>
            <a:r>
              <a:rPr lang="en-US" dirty="0"/>
              <a:t>stmt-6;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catch (X e)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stmt-7;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finally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stmt-8;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14600" y="492725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stmt-9;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catch (Y e)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stmt-10;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finally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stmt-11;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stmt-12;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686800" y="4546222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17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4761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514350"/>
            <a:ext cx="4572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1:if there is no exception. 1, 2, 3, 4, 5, 6, 8, 9, 11, 12 normal termination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2: if an exception raised at statement 2 and corresponding catch block matched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1,10,11,12 normal terminations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3: if an exception raised at statement 2 and corresponding catch block is not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matched 1, 11 abnormal termination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4: if an exception raised at statement 5 and corresponding inner catch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has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matched 1, 2, 3, 4, 7, 8, 9, 11, 12 normal termination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5: if an exception raised at statement 5 and inner catch has not matched but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outer catch block has matched. 1, 2, 3, 4, 8, 10, 11, 12 normal termination.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05400" y="590550"/>
            <a:ext cx="39624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6: if an exception raised at statement 5 and both inner and outer catch blocks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are not matched. 1, 2, 3, 4, 8, 11 abnormal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termination</a:t>
            </a:r>
          </a:p>
          <a:p>
            <a:endParaRPr lang="en-US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7: if an exception raised at statement 7 and the corresponding catch block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matched 1, 2, 3, 4, 5, 6, 8, 10, 11, 12 normal termination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8: if an exception raised at statement 7 and the corresponding catch block not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matched 1, 2, 3, 4, 5, 6, 8, 11 abnormal terminations.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534400" y="4171950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17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285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263426"/>
            <a:ext cx="65532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9:if an exception raised at statement 8 and the corresponding catch block has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matched 1, 2, 3, 4, 5, 6, 7, 10, 11,12 normal termination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10: if an exception raised at statement 8 and the corresponding catch block not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matched 1, 2, 3, 4, 5, 6, 7, 11 abnormal terminations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11: if an exception raised at statement 9 and corresponding catch block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matched 1, 2, 3, 4, 5, 6, 7, 8,10,11,12 normal termination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12: if an exception raised at statement 9 and corresponding catch block not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matched 1, 2, 3, 4, 5, 6, 7, 8, 11 abnormal termination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13: if an exception raised at statement 10 is always abnormal termination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but before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that finally block 11 will be executed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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14: if an exception raised at statement 11 or 12 is always abnormal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termination.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10600" y="483572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18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357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20955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Note: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1.if we are not entering into the try block then the finally block won't be executed. Once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we entered into the try block without executing finally block we can't come out.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2. We can take try-catch inside try i.e., nested try-catch is possible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3. The most specific exceptions can be handled by using inner try-catch and generalized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exceptions can be handle by using outer try-catch.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2456319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Example: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class Test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{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public static void main(String[]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args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){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try{</a:t>
            </a: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System.out.println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(10/0);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catch(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ArithmeticException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 e)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{</a:t>
            </a: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System.out.println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(10/0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);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93298" y="59055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finally{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String s=null;</a:t>
            </a: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System.out.println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s.length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());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}}</a:t>
            </a:r>
          </a:p>
          <a:p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output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:</a:t>
            </a: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RE:NullPointerException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19600" y="3210371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Note: Default exception handler can handle only one exception at a time and that is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the most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recently raised exception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760562" y="4476750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18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3238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2" name="Google Shape;5332;p57"/>
          <p:cNvSpPr txBox="1">
            <a:spLocks noGrp="1"/>
          </p:cNvSpPr>
          <p:nvPr>
            <p:ph type="body" idx="4294967295"/>
          </p:nvPr>
        </p:nvSpPr>
        <p:spPr>
          <a:xfrm>
            <a:off x="3954275" y="1785600"/>
            <a:ext cx="3285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9000" b="1">
                <a:solidFill>
                  <a:srgbClr val="435D74"/>
                </a:solidFill>
              </a:rPr>
              <a:t>“</a:t>
            </a:r>
            <a:endParaRPr sz="9000" b="1">
              <a:solidFill>
                <a:srgbClr val="435D74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Various possible combinations of try catch </a:t>
            </a:r>
            <a:r>
              <a:rPr lang="en-US" sz="4000" b="1" dirty="0" smtClean="0"/>
              <a:t>finally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7" name="Google Shape;5317;p55"/>
          <p:cNvPicPr preferRelativeResize="0"/>
          <p:nvPr/>
        </p:nvPicPr>
        <p:blipFill rotWithShape="1">
          <a:blip r:embed="rId3">
            <a:alphaModFix/>
          </a:blip>
          <a:srcRect t="12500" b="9610"/>
          <a:stretch/>
        </p:blipFill>
        <p:spPr>
          <a:xfrm>
            <a:off x="0" y="0"/>
            <a:ext cx="4575252" cy="237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8" name="Google Shape;5318;p55"/>
          <p:cNvPicPr preferRelativeResize="0"/>
          <p:nvPr/>
        </p:nvPicPr>
        <p:blipFill rotWithShape="1">
          <a:blip r:embed="rId4">
            <a:alphaModFix/>
          </a:blip>
          <a:srcRect t="17475" b="4751"/>
          <a:stretch/>
        </p:blipFill>
        <p:spPr>
          <a:xfrm>
            <a:off x="4568750" y="2550"/>
            <a:ext cx="4575252" cy="23750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52400" y="2411982"/>
            <a:ext cx="442285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1. Whenever we are writing try block compulsory we should write either catch or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finally. i.e., try without catch or finally is invalid.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2. Whenever we are writing catch block compulsory we should write try.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i.e., catch without try is invalid.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3. Whenever we are writing finally block compulsory we should write try.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i.e., finally without try is invalid.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5955" y="272415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4. In try-catch-finally order is important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5. With in the try-catch -finally blocks we can take try-catch-finally.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i.e., nesting of try-catch-finally is possible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6. For try-catch-finally blocks curly braces are mandatory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10600" y="4720306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/>
              <a:t>18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DELL\Desktop\Capture.PNGk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5750"/>
            <a:ext cx="58674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610600" y="45529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19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1154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DELL\Desktop\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592"/>
            <a:ext cx="541020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686800" y="4660970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19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2704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DELL\Desktop\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3825"/>
            <a:ext cx="309562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DELL\Desktop\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85750"/>
            <a:ext cx="5334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664146" y="4476750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20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7316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7" name="Google Shape;5327;p56"/>
          <p:cNvPicPr preferRelativeResize="0"/>
          <p:nvPr/>
        </p:nvPicPr>
        <p:blipFill rotWithShape="1">
          <a:blip r:embed="rId3">
            <a:alphaModFix/>
          </a:blip>
          <a:srcRect l="5303" b="19256"/>
          <a:stretch/>
        </p:blipFill>
        <p:spPr>
          <a:xfrm>
            <a:off x="253350" y="2107600"/>
            <a:ext cx="4525650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495800" y="0"/>
            <a:ext cx="4572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throw statement</a:t>
            </a:r>
            <a:r>
              <a:rPr lang="en-US" b="1" dirty="0" smtClean="0"/>
              <a:t>:</a:t>
            </a:r>
          </a:p>
          <a:p>
            <a:endParaRPr lang="en-US" b="1" dirty="0"/>
          </a:p>
          <a:p>
            <a:r>
              <a:rPr lang="en-US" b="1" dirty="0"/>
              <a:t>Sometimes we can create Exception object explicitly and we can hand over to the JVM</a:t>
            </a:r>
          </a:p>
          <a:p>
            <a:r>
              <a:rPr lang="en-US" b="1" dirty="0"/>
              <a:t>manually by using throw keyword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18326"/>
            <a:ext cx="4114800" cy="2477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458200" y="4661921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21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686800" y="4629150"/>
            <a:ext cx="2487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3</a:t>
            </a:r>
            <a:endParaRPr lang="en-US" sz="900" dirty="0"/>
          </a:p>
        </p:txBody>
      </p:sp>
      <p:sp>
        <p:nvSpPr>
          <p:cNvPr id="9" name="Rectangle 8"/>
          <p:cNvSpPr/>
          <p:nvPr/>
        </p:nvSpPr>
        <p:spPr>
          <a:xfrm>
            <a:off x="152400" y="20955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/>
              <a:t>Example: </a:t>
            </a:r>
            <a:r>
              <a:rPr lang="en-US" b="1" i="1" dirty="0" smtClean="0"/>
              <a:t> </a:t>
            </a:r>
            <a:r>
              <a:rPr lang="en-US" b="1" dirty="0" smtClean="0">
                <a:solidFill>
                  <a:srgbClr val="00B050"/>
                </a:solidFill>
              </a:rPr>
              <a:t>Suppose </a:t>
            </a:r>
            <a:r>
              <a:rPr lang="en-US" b="1" dirty="0">
                <a:solidFill>
                  <a:srgbClr val="00B050"/>
                </a:solidFill>
              </a:rPr>
              <a:t>our programming requirement is to read data from remote </a:t>
            </a:r>
            <a:r>
              <a:rPr lang="en-US" b="1" dirty="0" smtClean="0">
                <a:solidFill>
                  <a:srgbClr val="00B050"/>
                </a:solidFill>
              </a:rPr>
              <a:t>file locating </a:t>
            </a:r>
            <a:r>
              <a:rPr lang="en-US" b="1" dirty="0">
                <a:solidFill>
                  <a:srgbClr val="00B050"/>
                </a:solidFill>
              </a:rPr>
              <a:t>at London. At runtime if London file is not available then our program </a:t>
            </a:r>
            <a:r>
              <a:rPr lang="en-US" b="1" dirty="0" smtClean="0">
                <a:solidFill>
                  <a:srgbClr val="00B050"/>
                </a:solidFill>
              </a:rPr>
              <a:t>should not </a:t>
            </a:r>
            <a:r>
              <a:rPr lang="en-US" b="1" dirty="0">
                <a:solidFill>
                  <a:srgbClr val="00B050"/>
                </a:solidFill>
              </a:rPr>
              <a:t>be terminated abnormally</a:t>
            </a:r>
            <a:r>
              <a:rPr lang="en-US" b="1" dirty="0" smtClean="0">
                <a:solidFill>
                  <a:srgbClr val="00B050"/>
                </a:solidFill>
              </a:rPr>
              <a:t>.</a:t>
            </a:r>
          </a:p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We have to provide a local file to continue rest of the program normally. This way </a:t>
            </a:r>
            <a:r>
              <a:rPr lang="en-US" b="1" dirty="0" smtClean="0">
                <a:solidFill>
                  <a:srgbClr val="00B050"/>
                </a:solidFill>
              </a:rPr>
              <a:t>of defining </a:t>
            </a:r>
            <a:r>
              <a:rPr lang="en-US" b="1" dirty="0">
                <a:solidFill>
                  <a:srgbClr val="00B050"/>
                </a:solidFill>
              </a:rPr>
              <a:t>alternative is nothing but exception handling.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8837" y="219075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Example:</a:t>
            </a:r>
          </a:p>
          <a:p>
            <a:r>
              <a:rPr lang="en-US" b="1" dirty="0">
                <a:solidFill>
                  <a:srgbClr val="00B050"/>
                </a:solidFill>
              </a:rPr>
              <a:t>try</a:t>
            </a:r>
          </a:p>
          <a:p>
            <a:r>
              <a:rPr lang="en-US" b="1" dirty="0">
                <a:solidFill>
                  <a:srgbClr val="00B050"/>
                </a:solidFill>
              </a:rPr>
              <a:t>{</a:t>
            </a:r>
          </a:p>
          <a:p>
            <a:r>
              <a:rPr lang="en-US" b="1" dirty="0">
                <a:solidFill>
                  <a:srgbClr val="00B050"/>
                </a:solidFill>
              </a:rPr>
              <a:t>read data from London file</a:t>
            </a:r>
          </a:p>
          <a:p>
            <a:r>
              <a:rPr lang="en-US" b="1" dirty="0">
                <a:solidFill>
                  <a:srgbClr val="00B050"/>
                </a:solidFill>
              </a:rPr>
              <a:t>}</a:t>
            </a:r>
          </a:p>
          <a:p>
            <a:r>
              <a:rPr lang="en-US" b="1" dirty="0">
                <a:solidFill>
                  <a:srgbClr val="00B050"/>
                </a:solidFill>
              </a:rPr>
              <a:t>catch(</a:t>
            </a:r>
            <a:r>
              <a:rPr lang="en-US" b="1" dirty="0" err="1">
                <a:solidFill>
                  <a:srgbClr val="00B050"/>
                </a:solidFill>
              </a:rPr>
              <a:t>FileNotFoundException</a:t>
            </a:r>
            <a:r>
              <a:rPr lang="en-US" b="1" dirty="0">
                <a:solidFill>
                  <a:srgbClr val="00B050"/>
                </a:solidFill>
              </a:rPr>
              <a:t> e)</a:t>
            </a:r>
          </a:p>
          <a:p>
            <a:r>
              <a:rPr lang="en-US" b="1" dirty="0">
                <a:solidFill>
                  <a:srgbClr val="00B050"/>
                </a:solidFill>
              </a:rPr>
              <a:t>{</a:t>
            </a:r>
          </a:p>
          <a:p>
            <a:r>
              <a:rPr lang="en-US" b="1" dirty="0">
                <a:solidFill>
                  <a:srgbClr val="00B050"/>
                </a:solidFill>
              </a:rPr>
              <a:t>use local file and continue rest of the program normally</a:t>
            </a:r>
          </a:p>
          <a:p>
            <a:r>
              <a:rPr lang="en-US" b="1" dirty="0">
                <a:solidFill>
                  <a:srgbClr val="00B050"/>
                </a:solidFill>
              </a:rPr>
              <a:t>}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23201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For every thread JVM will create a separate stack at the time of Thread creation. All</a:t>
            </a:r>
          </a:p>
          <a:p>
            <a:r>
              <a:rPr lang="en-US" b="1" dirty="0">
                <a:solidFill>
                  <a:srgbClr val="00B050"/>
                </a:solidFill>
              </a:rPr>
              <a:t>method calls performed by that thread will be stored in that stack. Each entry in the</a:t>
            </a:r>
          </a:p>
          <a:p>
            <a:r>
              <a:rPr lang="en-US" b="1" dirty="0">
                <a:solidFill>
                  <a:srgbClr val="00B050"/>
                </a:solidFill>
              </a:rPr>
              <a:t>stack is called "Activation record" (or) "stack frame".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8200" y="202543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After completing every method call JVM removes the corresponding entry from </a:t>
            </a:r>
            <a:r>
              <a:rPr lang="en-US" b="1" dirty="0" smtClean="0">
                <a:solidFill>
                  <a:srgbClr val="00B050"/>
                </a:solidFill>
              </a:rPr>
              <a:t>the stack</a:t>
            </a:r>
            <a:r>
              <a:rPr lang="en-US" b="1" dirty="0">
                <a:solidFill>
                  <a:srgbClr val="00B050"/>
                </a:solidFill>
              </a:rPr>
              <a:t>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21763" y="28003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After completing all method calls JVM destroys the empty stack and terminates </a:t>
            </a:r>
            <a:r>
              <a:rPr lang="en-US" b="1" dirty="0" smtClean="0">
                <a:solidFill>
                  <a:srgbClr val="00B050"/>
                </a:solidFill>
              </a:rPr>
              <a:t>the program </a:t>
            </a:r>
            <a:r>
              <a:rPr lang="en-US" b="1" dirty="0">
                <a:solidFill>
                  <a:srgbClr val="00B050"/>
                </a:solidFill>
              </a:rPr>
              <a:t>normally.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DELL\Desktop\jk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402061"/>
            <a:ext cx="628808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4800" y="2941082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chemeClr val="accent5">
                    <a:lumMod val="50000"/>
                  </a:schemeClr>
                </a:solidFill>
              </a:rPr>
              <a:t>Note: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In general we can use throw keyword for customized exceptions but not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for predefined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exceptions.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00600" y="2736203"/>
            <a:ext cx="821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1: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363" name="Picture 3" descr="C:\Users\DELL\Desktop\ss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1" y="3181350"/>
            <a:ext cx="3333750" cy="126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534400" y="46291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21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8806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DELL\Desktop\Capture.PNGs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5750"/>
            <a:ext cx="6364287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05800" y="44005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22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" y="5143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2: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After throw statement we can't take any statement directly otherwise we will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get compile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time error saying unreachable statement</a:t>
            </a:r>
            <a:r>
              <a:rPr lang="en-US" b="1" dirty="0"/>
              <a:t>.</a:t>
            </a:r>
            <a:endParaRPr lang="en-US" dirty="0"/>
          </a:p>
        </p:txBody>
      </p:sp>
      <p:pic>
        <p:nvPicPr>
          <p:cNvPr id="17410" name="Picture 2" descr="C:\Users\DELL\Desktop\s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81150"/>
            <a:ext cx="6335713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458200" y="42481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1035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2095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3: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We can use throw keyword only for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Throwable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 types otherwise we will get compile time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error saying incomputable types.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8434" name="Picture 2" descr="C:\Users\DELL\Desktop\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71613"/>
            <a:ext cx="6392863" cy="254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458200" y="44005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1522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7" name="Google Shape;5327;p56"/>
          <p:cNvPicPr preferRelativeResize="0"/>
          <p:nvPr/>
        </p:nvPicPr>
        <p:blipFill rotWithShape="1">
          <a:blip r:embed="rId3">
            <a:alphaModFix/>
          </a:blip>
          <a:srcRect l="5303" b="19256"/>
          <a:stretch/>
        </p:blipFill>
        <p:spPr>
          <a:xfrm>
            <a:off x="253350" y="2107600"/>
            <a:ext cx="4525650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458200" y="4661921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21</a:t>
            </a:r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>
            <a:off x="4780555" y="1809750"/>
            <a:ext cx="45752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</a:rPr>
              <a:t>Throws statement</a:t>
            </a:r>
            <a:endParaRPr lang="en-US" sz="4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68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58200" y="44005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23</a:t>
            </a:r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>
            <a:off x="152400" y="1333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In our program if there is any chance of raising checked exception then compulsory we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should handle either by try catch or by throws keyword otherwise the code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won't compile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" y="135255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Example: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import java.io.*;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class Test3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{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public static void main(String[]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args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){</a:t>
            </a: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PrinterWriter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 out=new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PrintWriter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("abc.txt");</a:t>
            </a: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out.println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("hello");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CE 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9506" y="3661886"/>
            <a:ext cx="541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Unreported </a:t>
            </a:r>
            <a:r>
              <a:rPr lang="en-US" b="1" u="sng" dirty="0" smtClean="0">
                <a:solidFill>
                  <a:schemeClr val="accent5">
                    <a:lumMod val="50000"/>
                  </a:schemeClr>
                </a:solidFill>
              </a:rPr>
              <a:t>exception </a:t>
            </a:r>
            <a:r>
              <a:rPr lang="en-US" b="1" u="sng" dirty="0" err="1" smtClean="0">
                <a:solidFill>
                  <a:schemeClr val="accent5">
                    <a:lumMod val="50000"/>
                  </a:schemeClr>
                </a:solidFill>
              </a:rPr>
              <a:t>java.io.FileNotFoundException</a:t>
            </a: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; must be caught </a:t>
            </a:r>
            <a:r>
              <a:rPr lang="en-US" b="1" u="sng" dirty="0" smtClean="0">
                <a:solidFill>
                  <a:schemeClr val="accent5">
                    <a:lumMod val="50000"/>
                  </a:schemeClr>
                </a:solidFill>
              </a:rPr>
              <a:t>or declared </a:t>
            </a: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to be thrown.</a:t>
            </a:r>
            <a:endParaRPr lang="en-US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19600" y="287238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Example: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class Test3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{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public static void main(String[]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args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){</a:t>
            </a: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Thread.sleep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(5000);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9600" y="2038350"/>
            <a:ext cx="4648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Unreported </a:t>
            </a:r>
            <a:r>
              <a:rPr lang="en-US" b="1" u="sng" dirty="0" smtClean="0">
                <a:solidFill>
                  <a:schemeClr val="accent5">
                    <a:lumMod val="50000"/>
                  </a:schemeClr>
                </a:solidFill>
              </a:rPr>
              <a:t>exception </a:t>
            </a:r>
            <a:r>
              <a:rPr lang="en-US" b="1" u="sng" dirty="0" err="1" smtClean="0">
                <a:solidFill>
                  <a:schemeClr val="accent5">
                    <a:lumMod val="50000"/>
                  </a:schemeClr>
                </a:solidFill>
              </a:rPr>
              <a:t>java.lang.InterruptedException</a:t>
            </a: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; must be caught or</a:t>
            </a:r>
          </a:p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declared to be thrown.</a:t>
            </a:r>
            <a:endParaRPr lang="en-US" u="sng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22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2857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We can handle this compile time error by using the following 2 ways.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10600" y="45529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23</a:t>
            </a:r>
            <a:endParaRPr lang="en-US" sz="900" dirty="0"/>
          </a:p>
        </p:txBody>
      </p:sp>
      <p:pic>
        <p:nvPicPr>
          <p:cNvPr id="19458" name="Picture 2" descr="C:\Users\DELL\Desktop\f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47750"/>
            <a:ext cx="6269037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0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514350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Note :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Hence the main objective of "throws" keyword is to delegate the responsibility of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exception handling to the caller method.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"throws" keyword required only checked exceptions. Usage of throws for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unchecked exception there is no use.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"throws" keyword required only to convince complier. Usage of throws keyword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doesn't prevent abnormal termination of the program.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32575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Hence recommended to use try-catch over throws keyword.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94988" y="541104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Example: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class Test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{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public static void main(String[]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args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)throws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InterruptedException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{</a:t>
            </a: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doStuff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();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public static void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doStuff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()throws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InterruptedException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{</a:t>
            </a: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doMoreStuff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();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public static void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doMoreStuff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()throws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InterruptedException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{</a:t>
            </a: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Thread.sleep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(5000);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}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Output: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Compile and running successfully.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60562" y="4726865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24</a:t>
            </a:r>
            <a:endParaRPr lang="en-US" sz="900" dirty="0"/>
          </a:p>
        </p:txBody>
      </p:sp>
      <p:sp>
        <p:nvSpPr>
          <p:cNvPr id="8" name="Rectangle 7"/>
          <p:cNvSpPr/>
          <p:nvPr/>
        </p:nvSpPr>
        <p:spPr>
          <a:xfrm>
            <a:off x="150845" y="425674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In the above program if we are removing at least one throws keyword then the program</a:t>
            </a:r>
          </a:p>
          <a:p>
            <a:r>
              <a:rPr lang="en-US" b="1" dirty="0"/>
              <a:t>won't compile.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7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1333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Case 1:</a:t>
            </a:r>
          </a:p>
          <a:p>
            <a:r>
              <a:rPr lang="en-US" b="1" dirty="0"/>
              <a:t>we can use throws keyword only for </a:t>
            </a:r>
            <a:r>
              <a:rPr lang="en-US" b="1" dirty="0" err="1"/>
              <a:t>Throwable</a:t>
            </a:r>
            <a:r>
              <a:rPr lang="en-US" b="1" dirty="0"/>
              <a:t> types otherwise we will get compile time</a:t>
            </a:r>
          </a:p>
          <a:p>
            <a:r>
              <a:rPr lang="en-US" b="1" dirty="0"/>
              <a:t>error saying incompatible types.</a:t>
            </a:r>
            <a:endParaRPr lang="en-US" dirty="0"/>
          </a:p>
        </p:txBody>
      </p:sp>
      <p:pic>
        <p:nvPicPr>
          <p:cNvPr id="20482" name="Picture 2" descr="C:\Users\DELL\Desktop\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88622"/>
            <a:ext cx="6392863" cy="285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610600" y="44767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24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9396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DELL\Desktop\l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6326187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8200" y="264795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3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:</a:t>
            </a:r>
          </a:p>
          <a:p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In our program with in the try block, if there is no chance of rising an exception then we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can't right catch block for that exception otherwise we will get compile time error</a:t>
            </a: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sayingexception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 XXX is never thrown in body of corresponding try statement. But this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rule is applicable only for fully checked exception.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86800" y="4679275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25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8139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6200" y="361950"/>
            <a:ext cx="32766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Example</a:t>
            </a:r>
            <a:r>
              <a:rPr lang="en-US" b="1" dirty="0" smtClean="0">
                <a:solidFill>
                  <a:srgbClr val="00B050"/>
                </a:solidFill>
              </a:rPr>
              <a:t>:</a:t>
            </a:r>
          </a:p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class Test</a:t>
            </a:r>
          </a:p>
          <a:p>
            <a:r>
              <a:rPr lang="en-US" b="1" dirty="0">
                <a:solidFill>
                  <a:srgbClr val="00B050"/>
                </a:solidFill>
              </a:rPr>
              <a:t>{</a:t>
            </a:r>
          </a:p>
          <a:p>
            <a:r>
              <a:rPr lang="en-US" b="1" dirty="0">
                <a:solidFill>
                  <a:srgbClr val="00B050"/>
                </a:solidFill>
              </a:rPr>
              <a:t>public static void main(String[] </a:t>
            </a:r>
            <a:r>
              <a:rPr lang="en-US" b="1" dirty="0" err="1">
                <a:solidFill>
                  <a:srgbClr val="00B050"/>
                </a:solidFill>
              </a:rPr>
              <a:t>args</a:t>
            </a:r>
            <a:r>
              <a:rPr lang="en-US" b="1" dirty="0">
                <a:solidFill>
                  <a:srgbClr val="00B050"/>
                </a:solidFill>
              </a:rPr>
              <a:t>){</a:t>
            </a:r>
          </a:p>
          <a:p>
            <a:r>
              <a:rPr lang="en-US" b="1" dirty="0" err="1">
                <a:solidFill>
                  <a:srgbClr val="00B050"/>
                </a:solidFill>
              </a:rPr>
              <a:t>doStuff</a:t>
            </a:r>
            <a:r>
              <a:rPr lang="en-US" b="1" dirty="0">
                <a:solidFill>
                  <a:srgbClr val="00B050"/>
                </a:solidFill>
              </a:rPr>
              <a:t>();</a:t>
            </a:r>
          </a:p>
          <a:p>
            <a:r>
              <a:rPr lang="en-US" b="1" dirty="0">
                <a:solidFill>
                  <a:srgbClr val="00B050"/>
                </a:solidFill>
              </a:rPr>
              <a:t>}</a:t>
            </a:r>
          </a:p>
          <a:p>
            <a:r>
              <a:rPr lang="en-US" b="1" dirty="0">
                <a:solidFill>
                  <a:srgbClr val="00B050"/>
                </a:solidFill>
              </a:rPr>
              <a:t>public static void </a:t>
            </a:r>
            <a:r>
              <a:rPr lang="en-US" b="1" dirty="0" err="1">
                <a:solidFill>
                  <a:srgbClr val="00B050"/>
                </a:solidFill>
              </a:rPr>
              <a:t>doStuff</a:t>
            </a:r>
            <a:r>
              <a:rPr lang="en-US" b="1" dirty="0">
                <a:solidFill>
                  <a:srgbClr val="00B050"/>
                </a:solidFill>
              </a:rPr>
              <a:t>(){</a:t>
            </a:r>
          </a:p>
          <a:p>
            <a:r>
              <a:rPr lang="en-US" b="1" dirty="0" err="1">
                <a:solidFill>
                  <a:srgbClr val="00B050"/>
                </a:solidFill>
              </a:rPr>
              <a:t>doMoreStuff</a:t>
            </a:r>
            <a:r>
              <a:rPr lang="en-US" b="1" dirty="0">
                <a:solidFill>
                  <a:srgbClr val="00B050"/>
                </a:solidFill>
              </a:rPr>
              <a:t>();</a:t>
            </a:r>
          </a:p>
          <a:p>
            <a:r>
              <a:rPr lang="en-US" b="1" dirty="0">
                <a:solidFill>
                  <a:srgbClr val="00B050"/>
                </a:solidFill>
              </a:rPr>
              <a:t>}</a:t>
            </a:r>
          </a:p>
          <a:p>
            <a:r>
              <a:rPr lang="en-US" b="1" dirty="0">
                <a:solidFill>
                  <a:srgbClr val="00B050"/>
                </a:solidFill>
              </a:rPr>
              <a:t>public static void </a:t>
            </a:r>
            <a:r>
              <a:rPr lang="en-US" b="1" dirty="0" err="1">
                <a:solidFill>
                  <a:srgbClr val="00B050"/>
                </a:solidFill>
              </a:rPr>
              <a:t>doMoreStuff</a:t>
            </a:r>
            <a:r>
              <a:rPr lang="en-US" b="1" dirty="0">
                <a:solidFill>
                  <a:srgbClr val="00B050"/>
                </a:solidFill>
              </a:rPr>
              <a:t>(){</a:t>
            </a:r>
          </a:p>
          <a:p>
            <a:r>
              <a:rPr lang="en-US" b="1" dirty="0" err="1">
                <a:solidFill>
                  <a:srgbClr val="00B050"/>
                </a:solidFill>
              </a:rPr>
              <a:t>System.out.println</a:t>
            </a:r>
            <a:r>
              <a:rPr lang="en-US" b="1" dirty="0">
                <a:solidFill>
                  <a:srgbClr val="00B050"/>
                </a:solidFill>
              </a:rPr>
              <a:t>("Hello");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}}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US" b="1" dirty="0">
                <a:solidFill>
                  <a:srgbClr val="00B050"/>
                </a:solidFill>
              </a:rPr>
              <a:t>Hello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9824"/>
            <a:ext cx="60198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763000" y="4705350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4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DELL\Desktop\g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33" y="716192"/>
            <a:ext cx="6583363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229600" y="4552950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25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273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47092"/>
            <a:ext cx="669607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82000" y="4781550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26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4785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5143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Case 4: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We can use throws keyword only for constructors and methods but not for classes.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71588"/>
            <a:ext cx="5181600" cy="305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82000" y="4552950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26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1810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7" name="Google Shape;5327;p56"/>
          <p:cNvPicPr preferRelativeResize="0"/>
          <p:nvPr/>
        </p:nvPicPr>
        <p:blipFill rotWithShape="1">
          <a:blip r:embed="rId3">
            <a:alphaModFix/>
          </a:blip>
          <a:srcRect l="5303" b="19256"/>
          <a:stretch/>
        </p:blipFill>
        <p:spPr>
          <a:xfrm>
            <a:off x="253350" y="2107600"/>
            <a:ext cx="4525650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458200" y="4661921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21</a:t>
            </a:r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>
            <a:off x="0" y="581607"/>
            <a:ext cx="5410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Exception handling keywords summary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79000" y="1504950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1. try: To maintain risky code.</a:t>
            </a:r>
          </a:p>
          <a:p>
            <a:r>
              <a:rPr lang="en-US" b="1" dirty="0">
                <a:solidFill>
                  <a:srgbClr val="002060"/>
                </a:solidFill>
              </a:rPr>
              <a:t>2. catch: To maintain handling code.</a:t>
            </a:r>
          </a:p>
          <a:p>
            <a:r>
              <a:rPr lang="en-US" b="1" dirty="0">
                <a:solidFill>
                  <a:srgbClr val="002060"/>
                </a:solidFill>
              </a:rPr>
              <a:t>3. finally: To maintain cleanup code.</a:t>
            </a:r>
          </a:p>
          <a:p>
            <a:r>
              <a:rPr lang="en-US" b="1" dirty="0">
                <a:solidFill>
                  <a:srgbClr val="002060"/>
                </a:solidFill>
              </a:rPr>
              <a:t>4. throw: To handover our created exception object to the JVM manually.</a:t>
            </a:r>
          </a:p>
          <a:p>
            <a:r>
              <a:rPr lang="en-US" b="1" dirty="0">
                <a:solidFill>
                  <a:srgbClr val="002060"/>
                </a:solidFill>
              </a:rPr>
              <a:t>5. throws: To delegate responsibility of exception handling to the caller method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0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7" name="Google Shape;5327;p56"/>
          <p:cNvPicPr preferRelativeResize="0"/>
          <p:nvPr/>
        </p:nvPicPr>
        <p:blipFill rotWithShape="1">
          <a:blip r:embed="rId3">
            <a:alphaModFix/>
          </a:blip>
          <a:srcRect l="5303" b="19256"/>
          <a:stretch/>
        </p:blipFill>
        <p:spPr>
          <a:xfrm>
            <a:off x="253350" y="2107600"/>
            <a:ext cx="4525650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458200" y="4661921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26</a:t>
            </a:r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>
            <a:off x="-29547" y="438150"/>
            <a:ext cx="5410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Various possible compile time errors in exception </a:t>
            </a:r>
            <a:r>
              <a:rPr lang="en-US" sz="3600" b="1" dirty="0" smtClean="0">
                <a:solidFill>
                  <a:schemeClr val="bg1"/>
                </a:solidFill>
              </a:rPr>
              <a:t>handling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79000" y="188595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1. Exception XXX has already been caught.</a:t>
            </a:r>
          </a:p>
          <a:p>
            <a:r>
              <a:rPr lang="en-US" b="1" dirty="0">
                <a:solidFill>
                  <a:srgbClr val="002060"/>
                </a:solidFill>
              </a:rPr>
              <a:t>2. Unreported exception XXX must be caught or declared to be thrown.</a:t>
            </a:r>
          </a:p>
          <a:p>
            <a:r>
              <a:rPr lang="en-US" b="1" dirty="0">
                <a:solidFill>
                  <a:srgbClr val="002060"/>
                </a:solidFill>
              </a:rPr>
              <a:t>3. Exception XXX is never thrown in body of corresponding try statement.</a:t>
            </a:r>
          </a:p>
          <a:p>
            <a:r>
              <a:rPr lang="en-US" b="1" dirty="0">
                <a:solidFill>
                  <a:srgbClr val="002060"/>
                </a:solidFill>
              </a:rPr>
              <a:t>4. Try without catch or finally.</a:t>
            </a:r>
          </a:p>
          <a:p>
            <a:r>
              <a:rPr lang="en-US" b="1" dirty="0">
                <a:solidFill>
                  <a:srgbClr val="002060"/>
                </a:solidFill>
              </a:rPr>
              <a:t>5. Catch without try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b="1" dirty="0">
                <a:solidFill>
                  <a:srgbClr val="002060"/>
                </a:solidFill>
              </a:rPr>
              <a:t>6. Finally without try.</a:t>
            </a:r>
          </a:p>
          <a:p>
            <a:r>
              <a:rPr lang="en-US" b="1" dirty="0">
                <a:solidFill>
                  <a:srgbClr val="002060"/>
                </a:solidFill>
              </a:rPr>
              <a:t>7. Incompatible types.</a:t>
            </a:r>
          </a:p>
          <a:p>
            <a:r>
              <a:rPr lang="en-US" b="1" dirty="0" err="1">
                <a:solidFill>
                  <a:srgbClr val="002060"/>
                </a:solidFill>
              </a:rPr>
              <a:t>found:Test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err="1">
                <a:solidFill>
                  <a:srgbClr val="002060"/>
                </a:solidFill>
              </a:rPr>
              <a:t>requried:java.lang.Throwable</a:t>
            </a:r>
            <a:r>
              <a:rPr lang="en-US" b="1" dirty="0">
                <a:solidFill>
                  <a:srgbClr val="002060"/>
                </a:solidFill>
              </a:rPr>
              <a:t>;</a:t>
            </a:r>
          </a:p>
          <a:p>
            <a:r>
              <a:rPr lang="en-US" b="1" dirty="0">
                <a:solidFill>
                  <a:srgbClr val="002060"/>
                </a:solidFill>
              </a:rPr>
              <a:t>8. Unreachable statement.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07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8" name="Google Shape;5238;p51"/>
          <p:cNvPicPr preferRelativeResize="0"/>
          <p:nvPr/>
        </p:nvPicPr>
        <p:blipFill rotWithShape="1">
          <a:blip r:embed="rId3">
            <a:alphaModFix/>
          </a:blip>
          <a:srcRect l="50793"/>
          <a:stretch/>
        </p:blipFill>
        <p:spPr>
          <a:xfrm>
            <a:off x="5573475" y="0"/>
            <a:ext cx="3570524" cy="51835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29547" y="1809749"/>
            <a:ext cx="53044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Customized Exceptions (User defined Exceptions</a:t>
            </a:r>
            <a:r>
              <a:rPr lang="en-US" sz="3200" b="1" dirty="0" smtClean="0">
                <a:solidFill>
                  <a:srgbClr val="002060"/>
                </a:solidFill>
              </a:rPr>
              <a:t>)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63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200" y="5905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Sometimes we can create our own exception to meet our programming requirements.</a:t>
            </a:r>
          </a:p>
          <a:p>
            <a:r>
              <a:rPr lang="en-US" b="1" dirty="0">
                <a:solidFill>
                  <a:srgbClr val="002060"/>
                </a:solidFill>
              </a:rPr>
              <a:t>Such type of exceptions are called customized exceptions (user defined exceptions).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000" y="18097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Example:</a:t>
            </a:r>
          </a:p>
          <a:p>
            <a:r>
              <a:rPr lang="en-US" b="1" dirty="0">
                <a:solidFill>
                  <a:srgbClr val="002060"/>
                </a:solidFill>
              </a:rPr>
              <a:t>1. </a:t>
            </a:r>
            <a:r>
              <a:rPr lang="en-US" b="1" dirty="0" err="1">
                <a:solidFill>
                  <a:srgbClr val="002060"/>
                </a:solidFill>
              </a:rPr>
              <a:t>InSufficientFundsException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2. </a:t>
            </a:r>
            <a:r>
              <a:rPr lang="en-US" b="1" dirty="0" err="1">
                <a:solidFill>
                  <a:srgbClr val="002060"/>
                </a:solidFill>
              </a:rPr>
              <a:t>TooYoungException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3. </a:t>
            </a:r>
            <a:r>
              <a:rPr lang="en-US" b="1" dirty="0" err="1">
                <a:solidFill>
                  <a:srgbClr val="002060"/>
                </a:solidFill>
              </a:rPr>
              <a:t>TooOldException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1000" y="2762619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Program:</a:t>
            </a:r>
          </a:p>
          <a:p>
            <a:r>
              <a:rPr lang="en-US" b="1" dirty="0">
                <a:solidFill>
                  <a:srgbClr val="002060"/>
                </a:solidFill>
              </a:rPr>
              <a:t>class </a:t>
            </a:r>
            <a:r>
              <a:rPr lang="en-US" b="1" dirty="0" err="1">
                <a:solidFill>
                  <a:srgbClr val="002060"/>
                </a:solidFill>
              </a:rPr>
              <a:t>TooYoungException</a:t>
            </a:r>
            <a:r>
              <a:rPr lang="en-US" b="1" dirty="0">
                <a:solidFill>
                  <a:srgbClr val="002060"/>
                </a:solidFill>
              </a:rPr>
              <a:t> extends </a:t>
            </a:r>
            <a:r>
              <a:rPr lang="en-US" b="1" dirty="0" err="1">
                <a:solidFill>
                  <a:srgbClr val="002060"/>
                </a:solidFill>
              </a:rPr>
              <a:t>RuntimeException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{</a:t>
            </a:r>
          </a:p>
          <a:p>
            <a:r>
              <a:rPr lang="en-US" b="1" dirty="0" err="1">
                <a:solidFill>
                  <a:srgbClr val="002060"/>
                </a:solidFill>
              </a:rPr>
              <a:t>TooYoungException</a:t>
            </a:r>
            <a:r>
              <a:rPr lang="en-US" b="1" dirty="0">
                <a:solidFill>
                  <a:srgbClr val="002060"/>
                </a:solidFill>
              </a:rPr>
              <a:t>(String s)</a:t>
            </a:r>
          </a:p>
          <a:p>
            <a:r>
              <a:rPr lang="en-US" b="1" dirty="0">
                <a:solidFill>
                  <a:srgbClr val="002060"/>
                </a:solidFill>
              </a:rPr>
              <a:t>{</a:t>
            </a:r>
          </a:p>
          <a:p>
            <a:r>
              <a:rPr lang="en-US" b="1" dirty="0">
                <a:solidFill>
                  <a:srgbClr val="002060"/>
                </a:solidFill>
              </a:rPr>
              <a:t>super(s);</a:t>
            </a: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</a:p>
          <a:p>
            <a:r>
              <a:rPr lang="en-US" b="1" dirty="0">
                <a:solidFill>
                  <a:srgbClr val="002060"/>
                </a:solidFill>
              </a:rPr>
              <a:t>class </a:t>
            </a:r>
            <a:r>
              <a:rPr lang="en-US" b="1" dirty="0" err="1">
                <a:solidFill>
                  <a:srgbClr val="002060"/>
                </a:solidFill>
              </a:rPr>
              <a:t>TooOldException</a:t>
            </a:r>
            <a:r>
              <a:rPr lang="en-US" b="1" dirty="0">
                <a:solidFill>
                  <a:srgbClr val="002060"/>
                </a:solidFill>
              </a:rPr>
              <a:t> extends </a:t>
            </a:r>
            <a:r>
              <a:rPr lang="en-US" b="1" dirty="0" err="1" smtClean="0">
                <a:solidFill>
                  <a:srgbClr val="002060"/>
                </a:solidFill>
              </a:rPr>
              <a:t>RuntimeException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19600" y="285750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{</a:t>
            </a:r>
          </a:p>
          <a:p>
            <a:r>
              <a:rPr lang="en-US" b="1" dirty="0" err="1">
                <a:solidFill>
                  <a:srgbClr val="002060"/>
                </a:solidFill>
              </a:rPr>
              <a:t>TooOldException</a:t>
            </a:r>
            <a:r>
              <a:rPr lang="en-US" b="1" dirty="0">
                <a:solidFill>
                  <a:srgbClr val="002060"/>
                </a:solidFill>
              </a:rPr>
              <a:t>(String s)</a:t>
            </a:r>
          </a:p>
          <a:p>
            <a:r>
              <a:rPr lang="en-US" b="1" dirty="0">
                <a:solidFill>
                  <a:srgbClr val="002060"/>
                </a:solidFill>
              </a:rPr>
              <a:t>{</a:t>
            </a:r>
          </a:p>
          <a:p>
            <a:r>
              <a:rPr lang="en-US" b="1" dirty="0">
                <a:solidFill>
                  <a:srgbClr val="002060"/>
                </a:solidFill>
              </a:rPr>
              <a:t>super(s);</a:t>
            </a: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</a:p>
          <a:p>
            <a:r>
              <a:rPr lang="en-US" b="1" dirty="0">
                <a:solidFill>
                  <a:srgbClr val="002060"/>
                </a:solidFill>
              </a:rPr>
              <a:t>class </a:t>
            </a:r>
            <a:r>
              <a:rPr lang="en-US" b="1" dirty="0" err="1">
                <a:solidFill>
                  <a:srgbClr val="002060"/>
                </a:solidFill>
              </a:rPr>
              <a:t>CustomizedExceptionDemo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2060"/>
                </a:solidFill>
              </a:rPr>
              <a:t>{</a:t>
            </a:r>
          </a:p>
          <a:p>
            <a:r>
              <a:rPr lang="en-US" b="1" dirty="0">
                <a:solidFill>
                  <a:srgbClr val="002060"/>
                </a:solidFill>
              </a:rPr>
              <a:t>public static void main(String[] </a:t>
            </a:r>
            <a:r>
              <a:rPr lang="en-US" b="1" dirty="0" err="1">
                <a:solidFill>
                  <a:srgbClr val="002060"/>
                </a:solidFill>
              </a:rPr>
              <a:t>args</a:t>
            </a:r>
            <a:r>
              <a:rPr lang="en-US" b="1" dirty="0">
                <a:solidFill>
                  <a:srgbClr val="002060"/>
                </a:solidFill>
              </a:rPr>
              <a:t>){</a:t>
            </a:r>
          </a:p>
          <a:p>
            <a:r>
              <a:rPr lang="en-US" b="1" dirty="0" err="1">
                <a:solidFill>
                  <a:srgbClr val="002060"/>
                </a:solidFill>
              </a:rPr>
              <a:t>int</a:t>
            </a:r>
            <a:r>
              <a:rPr lang="en-US" b="1" dirty="0">
                <a:solidFill>
                  <a:srgbClr val="002060"/>
                </a:solidFill>
              </a:rPr>
              <a:t> age=</a:t>
            </a:r>
            <a:r>
              <a:rPr lang="en-US" b="1" dirty="0" err="1">
                <a:solidFill>
                  <a:srgbClr val="002060"/>
                </a:solidFill>
              </a:rPr>
              <a:t>Integer.parseInt</a:t>
            </a:r>
            <a:r>
              <a:rPr lang="en-US" b="1" dirty="0">
                <a:solidFill>
                  <a:srgbClr val="002060"/>
                </a:solidFill>
              </a:rPr>
              <a:t>(</a:t>
            </a:r>
            <a:r>
              <a:rPr lang="en-US" b="1" dirty="0" err="1">
                <a:solidFill>
                  <a:srgbClr val="002060"/>
                </a:solidFill>
              </a:rPr>
              <a:t>args</a:t>
            </a:r>
            <a:r>
              <a:rPr lang="en-US" b="1" dirty="0">
                <a:solidFill>
                  <a:srgbClr val="002060"/>
                </a:solidFill>
              </a:rPr>
              <a:t>[0]);</a:t>
            </a:r>
          </a:p>
          <a:p>
            <a:r>
              <a:rPr lang="en-US" b="1" dirty="0">
                <a:solidFill>
                  <a:srgbClr val="002060"/>
                </a:solidFill>
              </a:rPr>
              <a:t>if(age&gt;60)</a:t>
            </a:r>
          </a:p>
          <a:p>
            <a:r>
              <a:rPr lang="en-US" b="1" dirty="0">
                <a:solidFill>
                  <a:srgbClr val="002060"/>
                </a:solidFill>
              </a:rPr>
              <a:t>{</a:t>
            </a:r>
          </a:p>
          <a:p>
            <a:r>
              <a:rPr lang="en-US" b="1" dirty="0">
                <a:solidFill>
                  <a:srgbClr val="002060"/>
                </a:solidFill>
              </a:rPr>
              <a:t>throw new </a:t>
            </a:r>
            <a:r>
              <a:rPr lang="en-US" b="1" dirty="0" err="1">
                <a:solidFill>
                  <a:srgbClr val="002060"/>
                </a:solidFill>
              </a:rPr>
              <a:t>TooYoungException</a:t>
            </a:r>
            <a:r>
              <a:rPr lang="en-US" b="1" dirty="0">
                <a:solidFill>
                  <a:srgbClr val="002060"/>
                </a:solidFill>
              </a:rPr>
              <a:t>("please wait some more time.... u will get best</a:t>
            </a:r>
          </a:p>
          <a:p>
            <a:r>
              <a:rPr lang="en-US" b="1" dirty="0">
                <a:solidFill>
                  <a:srgbClr val="002060"/>
                </a:solidFill>
              </a:rPr>
              <a:t>match");</a:t>
            </a: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</a:p>
          <a:p>
            <a:r>
              <a:rPr lang="en-US" b="1" dirty="0">
                <a:solidFill>
                  <a:srgbClr val="002060"/>
                </a:solidFill>
              </a:rPr>
              <a:t>else if(age&lt;18)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{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23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2400" y="13335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throw new </a:t>
            </a:r>
            <a:r>
              <a:rPr lang="en-US" b="1" dirty="0" err="1">
                <a:solidFill>
                  <a:srgbClr val="002060"/>
                </a:solidFill>
              </a:rPr>
              <a:t>TooOldException</a:t>
            </a:r>
            <a:r>
              <a:rPr lang="en-US" b="1" dirty="0">
                <a:solidFill>
                  <a:srgbClr val="002060"/>
                </a:solidFill>
              </a:rPr>
              <a:t>("u r age already crossed....no chance of getting</a:t>
            </a:r>
          </a:p>
          <a:p>
            <a:r>
              <a:rPr lang="en-US" b="1" dirty="0">
                <a:solidFill>
                  <a:srgbClr val="002060"/>
                </a:solidFill>
              </a:rPr>
              <a:t>married");</a:t>
            </a: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</a:p>
          <a:p>
            <a:r>
              <a:rPr lang="en-US" b="1" dirty="0">
                <a:solidFill>
                  <a:srgbClr val="002060"/>
                </a:solidFill>
              </a:rPr>
              <a:t>else</a:t>
            </a:r>
          </a:p>
          <a:p>
            <a:r>
              <a:rPr lang="en-US" b="1" dirty="0">
                <a:solidFill>
                  <a:srgbClr val="002060"/>
                </a:solidFill>
              </a:rPr>
              <a:t>{</a:t>
            </a:r>
          </a:p>
          <a:p>
            <a:r>
              <a:rPr lang="en-US" b="1" dirty="0" err="1">
                <a:solidFill>
                  <a:srgbClr val="002060"/>
                </a:solidFill>
              </a:rPr>
              <a:t>System.out.println</a:t>
            </a:r>
            <a:r>
              <a:rPr lang="en-US" b="1" dirty="0">
                <a:solidFill>
                  <a:srgbClr val="002060"/>
                </a:solidFill>
              </a:rPr>
              <a:t>("you will get match details soon by e-mail");</a:t>
            </a:r>
          </a:p>
          <a:p>
            <a:r>
              <a:rPr lang="en-US" b="1" dirty="0">
                <a:solidFill>
                  <a:srgbClr val="002060"/>
                </a:solidFill>
              </a:rPr>
              <a:t>}}}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600" y="2419350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Output:</a:t>
            </a:r>
          </a:p>
          <a:p>
            <a:r>
              <a:rPr lang="en-US" b="1" dirty="0">
                <a:solidFill>
                  <a:srgbClr val="002060"/>
                </a:solidFill>
              </a:rPr>
              <a:t>1)E:\</a:t>
            </a:r>
            <a:r>
              <a:rPr lang="en-US" b="1" dirty="0" err="1">
                <a:solidFill>
                  <a:srgbClr val="002060"/>
                </a:solidFill>
              </a:rPr>
              <a:t>scjp</a:t>
            </a:r>
            <a:r>
              <a:rPr lang="en-US" b="1" dirty="0">
                <a:solidFill>
                  <a:srgbClr val="002060"/>
                </a:solidFill>
              </a:rPr>
              <a:t>&gt;java </a:t>
            </a:r>
            <a:r>
              <a:rPr lang="en-US" b="1" dirty="0" err="1">
                <a:solidFill>
                  <a:srgbClr val="002060"/>
                </a:solidFill>
              </a:rPr>
              <a:t>CustomizedExceptionDemo</a:t>
            </a:r>
            <a:r>
              <a:rPr lang="en-US" b="1" dirty="0">
                <a:solidFill>
                  <a:srgbClr val="002060"/>
                </a:solidFill>
              </a:rPr>
              <a:t> 61</a:t>
            </a:r>
          </a:p>
          <a:p>
            <a:r>
              <a:rPr lang="en-US" b="1" dirty="0">
                <a:solidFill>
                  <a:srgbClr val="002060"/>
                </a:solidFill>
              </a:rPr>
              <a:t>Exception in thread "main" </a:t>
            </a:r>
            <a:r>
              <a:rPr lang="en-US" b="1" dirty="0" err="1">
                <a:solidFill>
                  <a:srgbClr val="002060"/>
                </a:solidFill>
              </a:rPr>
              <a:t>TooYoungException</a:t>
            </a:r>
            <a:r>
              <a:rPr lang="en-US" b="1" dirty="0">
                <a:solidFill>
                  <a:srgbClr val="002060"/>
                </a:solidFill>
              </a:rPr>
              <a:t>:</a:t>
            </a:r>
          </a:p>
          <a:p>
            <a:r>
              <a:rPr lang="en-US" b="1" dirty="0">
                <a:solidFill>
                  <a:srgbClr val="002060"/>
                </a:solidFill>
              </a:rPr>
              <a:t>please wait some more time.... u will get best match</a:t>
            </a:r>
          </a:p>
          <a:p>
            <a:r>
              <a:rPr lang="en-US" b="1" dirty="0">
                <a:solidFill>
                  <a:srgbClr val="002060"/>
                </a:solidFill>
              </a:rPr>
              <a:t>at </a:t>
            </a:r>
            <a:r>
              <a:rPr lang="en-US" b="1" dirty="0" err="1">
                <a:solidFill>
                  <a:srgbClr val="002060"/>
                </a:solidFill>
              </a:rPr>
              <a:t>CustomizedExceptionDemo.main</a:t>
            </a:r>
            <a:r>
              <a:rPr lang="en-US" b="1" dirty="0">
                <a:solidFill>
                  <a:srgbClr val="002060"/>
                </a:solidFill>
              </a:rPr>
              <a:t>(CustomizedExceptionDemo.java:21)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0600" y="47053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27</a:t>
            </a:r>
            <a:endParaRPr lang="en-US" sz="900" dirty="0"/>
          </a:p>
        </p:txBody>
      </p:sp>
      <p:sp>
        <p:nvSpPr>
          <p:cNvPr id="13" name="Rectangle 12"/>
          <p:cNvSpPr/>
          <p:nvPr/>
        </p:nvSpPr>
        <p:spPr>
          <a:xfrm>
            <a:off x="4725955" y="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2)E:\</a:t>
            </a:r>
            <a:r>
              <a:rPr lang="en-US" b="1" dirty="0" err="1">
                <a:solidFill>
                  <a:srgbClr val="002060"/>
                </a:solidFill>
              </a:rPr>
              <a:t>scjp</a:t>
            </a:r>
            <a:r>
              <a:rPr lang="en-US" b="1" dirty="0">
                <a:solidFill>
                  <a:srgbClr val="002060"/>
                </a:solidFill>
              </a:rPr>
              <a:t>&gt;java </a:t>
            </a:r>
            <a:r>
              <a:rPr lang="en-US" b="1" dirty="0" err="1">
                <a:solidFill>
                  <a:srgbClr val="002060"/>
                </a:solidFill>
              </a:rPr>
              <a:t>CustomizedExceptionDemo</a:t>
            </a:r>
            <a:r>
              <a:rPr lang="en-US" b="1" dirty="0">
                <a:solidFill>
                  <a:srgbClr val="002060"/>
                </a:solidFill>
              </a:rPr>
              <a:t> 27</a:t>
            </a:r>
          </a:p>
          <a:p>
            <a:r>
              <a:rPr lang="en-US" b="1" dirty="0">
                <a:solidFill>
                  <a:srgbClr val="002060"/>
                </a:solidFill>
              </a:rPr>
              <a:t>You will get match details soon by </a:t>
            </a:r>
            <a:r>
              <a:rPr lang="en-US" b="1" dirty="0" smtClean="0">
                <a:solidFill>
                  <a:srgbClr val="002060"/>
                </a:solidFill>
              </a:rPr>
              <a:t>e-mail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3)E:\</a:t>
            </a:r>
            <a:r>
              <a:rPr lang="en-US" b="1" dirty="0" err="1">
                <a:solidFill>
                  <a:srgbClr val="002060"/>
                </a:solidFill>
              </a:rPr>
              <a:t>scjp</a:t>
            </a:r>
            <a:r>
              <a:rPr lang="en-US" b="1" dirty="0">
                <a:solidFill>
                  <a:srgbClr val="002060"/>
                </a:solidFill>
              </a:rPr>
              <a:t>&gt;java </a:t>
            </a:r>
            <a:r>
              <a:rPr lang="en-US" b="1" dirty="0" err="1">
                <a:solidFill>
                  <a:srgbClr val="002060"/>
                </a:solidFill>
              </a:rPr>
              <a:t>CustomizedExceptionDemo</a:t>
            </a:r>
            <a:r>
              <a:rPr lang="en-US" b="1" dirty="0">
                <a:solidFill>
                  <a:srgbClr val="002060"/>
                </a:solidFill>
              </a:rPr>
              <a:t> 9</a:t>
            </a:r>
          </a:p>
          <a:p>
            <a:r>
              <a:rPr lang="en-US" b="1" dirty="0">
                <a:solidFill>
                  <a:srgbClr val="002060"/>
                </a:solidFill>
              </a:rPr>
              <a:t>Exception in thread "main" </a:t>
            </a:r>
            <a:r>
              <a:rPr lang="en-US" b="1" dirty="0" err="1">
                <a:solidFill>
                  <a:srgbClr val="002060"/>
                </a:solidFill>
              </a:rPr>
              <a:t>TooOldException</a:t>
            </a:r>
            <a:r>
              <a:rPr lang="en-US" b="1" dirty="0">
                <a:solidFill>
                  <a:srgbClr val="002060"/>
                </a:solidFill>
              </a:rPr>
              <a:t>:</a:t>
            </a:r>
          </a:p>
          <a:p>
            <a:r>
              <a:rPr lang="en-US" b="1" dirty="0">
                <a:solidFill>
                  <a:srgbClr val="002060"/>
                </a:solidFill>
              </a:rPr>
              <a:t>u r age already crossed....no chance of getting married</a:t>
            </a:r>
          </a:p>
          <a:p>
            <a:r>
              <a:rPr lang="en-US" b="1" dirty="0">
                <a:solidFill>
                  <a:srgbClr val="002060"/>
                </a:solidFill>
              </a:rPr>
              <a:t>at </a:t>
            </a:r>
            <a:r>
              <a:rPr lang="en-US" b="1" dirty="0" err="1">
                <a:solidFill>
                  <a:srgbClr val="002060"/>
                </a:solidFill>
              </a:rPr>
              <a:t>CustomizedExceptionDemo.main</a:t>
            </a:r>
            <a:r>
              <a:rPr lang="en-US" b="1" dirty="0">
                <a:solidFill>
                  <a:srgbClr val="002060"/>
                </a:solidFill>
              </a:rPr>
              <a:t>(CustomizedExceptionDemo.java:25)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00600" y="3028949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Note: It is highly recommended to maintain our customized exceptions as unchecked by</a:t>
            </a:r>
          </a:p>
          <a:p>
            <a:r>
              <a:rPr lang="en-US" b="1" dirty="0"/>
              <a:t>extending </a:t>
            </a:r>
            <a:r>
              <a:rPr lang="en-US" b="1" dirty="0" err="1"/>
              <a:t>RuntimeException</a:t>
            </a:r>
            <a:r>
              <a:rPr lang="en-US" b="1" dirty="0"/>
              <a:t>.</a:t>
            </a:r>
          </a:p>
          <a:p>
            <a:r>
              <a:rPr lang="en-US" b="1" dirty="0"/>
              <a:t>We can catch any </a:t>
            </a:r>
            <a:r>
              <a:rPr lang="en-US" b="1" dirty="0" err="1"/>
              <a:t>Throwable</a:t>
            </a:r>
            <a:r>
              <a:rPr lang="en-US" b="1" dirty="0"/>
              <a:t> type including Errors also.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45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1" name="Google Shape;5371;p59"/>
          <p:cNvSpPr txBox="1">
            <a:spLocks noGrp="1"/>
          </p:cNvSpPr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343150"/>
            <a:ext cx="2743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713909" y="462915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06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7" name="Google Shape;5267;p53"/>
          <p:cNvPicPr preferRelativeResize="0"/>
          <p:nvPr/>
        </p:nvPicPr>
        <p:blipFill rotWithShape="1">
          <a:blip r:embed="rId3">
            <a:alphaModFix/>
          </a:blip>
          <a:srcRect l="9241" r="36172"/>
          <a:stretch/>
        </p:blipFill>
        <p:spPr>
          <a:xfrm>
            <a:off x="-44525" y="0"/>
            <a:ext cx="4240476" cy="517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8" name="Google Shape;5268;p53"/>
          <p:cNvGrpSpPr/>
          <p:nvPr/>
        </p:nvGrpSpPr>
        <p:grpSpPr>
          <a:xfrm>
            <a:off x="3685379" y="10564"/>
            <a:ext cx="5375861" cy="5177700"/>
            <a:chOff x="3768189" y="-23750"/>
            <a:chExt cx="5375861" cy="5177700"/>
          </a:xfrm>
        </p:grpSpPr>
        <p:sp>
          <p:nvSpPr>
            <p:cNvPr id="5269" name="Google Shape;5269;p53"/>
            <p:cNvSpPr/>
            <p:nvPr/>
          </p:nvSpPr>
          <p:spPr>
            <a:xfrm>
              <a:off x="4148450" y="-23750"/>
              <a:ext cx="4995600" cy="5177700"/>
            </a:xfrm>
            <a:prstGeom prst="rect">
              <a:avLst/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53"/>
            <p:cNvSpPr/>
            <p:nvPr/>
          </p:nvSpPr>
          <p:spPr>
            <a:xfrm rot="-5400000">
              <a:off x="3510939" y="349631"/>
              <a:ext cx="902400" cy="387900"/>
            </a:xfrm>
            <a:prstGeom prst="triangle">
              <a:avLst>
                <a:gd name="adj" fmla="val 50000"/>
              </a:avLst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71" name="Google Shape;5271;p53"/>
          <p:cNvSpPr/>
          <p:nvPr/>
        </p:nvSpPr>
        <p:spPr>
          <a:xfrm>
            <a:off x="5155771" y="4629150"/>
            <a:ext cx="318754" cy="415658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2" name="Google Shape;5272;p53"/>
          <p:cNvGrpSpPr/>
          <p:nvPr/>
        </p:nvGrpSpPr>
        <p:grpSpPr>
          <a:xfrm>
            <a:off x="6936679" y="4623796"/>
            <a:ext cx="423112" cy="421012"/>
            <a:chOff x="-9961625" y="4048175"/>
            <a:chExt cx="357600" cy="355825"/>
          </a:xfrm>
        </p:grpSpPr>
        <p:sp>
          <p:nvSpPr>
            <p:cNvPr id="5273" name="Google Shape;5273;p53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53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53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53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53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53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79" name="Google Shape;5279;p53"/>
          <p:cNvGrpSpPr/>
          <p:nvPr/>
        </p:nvGrpSpPr>
        <p:grpSpPr>
          <a:xfrm>
            <a:off x="6053914" y="4629150"/>
            <a:ext cx="418468" cy="391580"/>
            <a:chOff x="-12643475" y="3657325"/>
            <a:chExt cx="353675" cy="330950"/>
          </a:xfrm>
        </p:grpSpPr>
        <p:sp>
          <p:nvSpPr>
            <p:cNvPr id="5280" name="Google Shape;5280;p53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53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53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53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53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53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6" name="Google Shape;5286;p53"/>
          <p:cNvGrpSpPr/>
          <p:nvPr/>
        </p:nvGrpSpPr>
        <p:grpSpPr>
          <a:xfrm>
            <a:off x="7880085" y="4584507"/>
            <a:ext cx="429106" cy="399637"/>
            <a:chOff x="-11295075" y="4092875"/>
            <a:chExt cx="355250" cy="330825"/>
          </a:xfrm>
        </p:grpSpPr>
        <p:sp>
          <p:nvSpPr>
            <p:cNvPr id="5287" name="Google Shape;5287;p53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p53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9" name="Google Shape;5289;p53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p53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p53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4073530" y="1581149"/>
            <a:ext cx="52036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Top-10 Exceptions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89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5181600" y="1809750"/>
            <a:ext cx="3760500" cy="10608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36"/>
          <p:cNvPicPr preferRelativeResize="0"/>
          <p:nvPr/>
        </p:nvPicPr>
        <p:blipFill rotWithShape="1">
          <a:blip r:embed="rId3">
            <a:alphaModFix/>
          </a:blip>
          <a:srcRect l="17059" r="21398"/>
          <a:stretch/>
        </p:blipFill>
        <p:spPr>
          <a:xfrm>
            <a:off x="0" y="0"/>
            <a:ext cx="47422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body" idx="2"/>
          </p:nvPr>
        </p:nvSpPr>
        <p:spPr>
          <a:xfrm>
            <a:off x="5242650" y="1809750"/>
            <a:ext cx="36384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800" dirty="0"/>
              <a:t>Default Exception Handling in Java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514350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Based on the person who is raising exception, all exceptions are divided into two types.</a:t>
            </a:r>
          </a:p>
          <a:p>
            <a:r>
              <a:rPr lang="en-US" b="1" dirty="0">
                <a:solidFill>
                  <a:srgbClr val="002060"/>
                </a:solidFill>
              </a:rPr>
              <a:t>They are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pPr marL="342900" indent="-342900">
              <a:buAutoNum type="arabicParenR"/>
            </a:pPr>
            <a:r>
              <a:rPr lang="en-US" b="1" dirty="0" smtClean="0">
                <a:solidFill>
                  <a:srgbClr val="002060"/>
                </a:solidFill>
              </a:rPr>
              <a:t>JVM </a:t>
            </a:r>
            <a:r>
              <a:rPr lang="en-US" b="1" dirty="0">
                <a:solidFill>
                  <a:srgbClr val="002060"/>
                </a:solidFill>
              </a:rPr>
              <a:t>Exceptions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2) Programmatic exceptions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u="sng" dirty="0">
                <a:solidFill>
                  <a:srgbClr val="002060"/>
                </a:solidFill>
              </a:rPr>
              <a:t>JVM Exceptions</a:t>
            </a:r>
            <a:r>
              <a:rPr lang="en-US" b="1" u="sng" dirty="0" smtClean="0">
                <a:solidFill>
                  <a:srgbClr val="002060"/>
                </a:solidFill>
              </a:rPr>
              <a:t>:</a:t>
            </a:r>
          </a:p>
          <a:p>
            <a:endParaRPr lang="en-US" b="1" u="sng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The exceptions which are raised automatically by the </a:t>
            </a:r>
            <a:r>
              <a:rPr lang="en-US" b="1" dirty="0" err="1">
                <a:solidFill>
                  <a:srgbClr val="002060"/>
                </a:solidFill>
              </a:rPr>
              <a:t>jvm</a:t>
            </a:r>
            <a:r>
              <a:rPr lang="en-US" b="1" dirty="0">
                <a:solidFill>
                  <a:srgbClr val="002060"/>
                </a:solidFill>
              </a:rPr>
              <a:t> whenever a particular event</a:t>
            </a:r>
          </a:p>
          <a:p>
            <a:r>
              <a:rPr lang="en-US" b="1" dirty="0">
                <a:solidFill>
                  <a:srgbClr val="002060"/>
                </a:solidFill>
              </a:rPr>
              <a:t>occurs, are called JVM Exceptions.</a:t>
            </a:r>
          </a:p>
          <a:p>
            <a:r>
              <a:rPr lang="en-US" b="1" dirty="0">
                <a:solidFill>
                  <a:srgbClr val="002060"/>
                </a:solidFill>
              </a:rPr>
              <a:t>Example:</a:t>
            </a:r>
          </a:p>
          <a:p>
            <a:r>
              <a:rPr lang="en-US" b="1" dirty="0">
                <a:solidFill>
                  <a:srgbClr val="002060"/>
                </a:solidFill>
              </a:rPr>
              <a:t>1) </a:t>
            </a:r>
            <a:r>
              <a:rPr lang="en-US" b="1" dirty="0" err="1">
                <a:solidFill>
                  <a:srgbClr val="002060"/>
                </a:solidFill>
              </a:rPr>
              <a:t>ArrayIndexOutOfBoundsException</a:t>
            </a:r>
            <a:r>
              <a:rPr lang="en-US" b="1" dirty="0">
                <a:solidFill>
                  <a:srgbClr val="002060"/>
                </a:solidFill>
              </a:rPr>
              <a:t>(AIOOBE)</a:t>
            </a:r>
          </a:p>
          <a:p>
            <a:r>
              <a:rPr lang="en-US" b="1" dirty="0">
                <a:solidFill>
                  <a:srgbClr val="002060"/>
                </a:solidFill>
              </a:rPr>
              <a:t>2) </a:t>
            </a:r>
            <a:r>
              <a:rPr lang="en-US" b="1" dirty="0" err="1">
                <a:solidFill>
                  <a:srgbClr val="002060"/>
                </a:solidFill>
              </a:rPr>
              <a:t>NullPointerException</a:t>
            </a:r>
            <a:r>
              <a:rPr lang="en-US" b="1" dirty="0">
                <a:solidFill>
                  <a:srgbClr val="002060"/>
                </a:solidFill>
              </a:rPr>
              <a:t> (NPE).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39951" y="1123949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Programmatic Exceptions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The exceptions which are raised explicitly by the programmer (or) by the API developer</a:t>
            </a:r>
          </a:p>
          <a:p>
            <a:r>
              <a:rPr lang="en-US" b="1" dirty="0">
                <a:solidFill>
                  <a:srgbClr val="002060"/>
                </a:solidFill>
              </a:rPr>
              <a:t>are called programmatic exceptions.</a:t>
            </a:r>
          </a:p>
          <a:p>
            <a:r>
              <a:rPr lang="en-US" b="1" dirty="0">
                <a:solidFill>
                  <a:srgbClr val="002060"/>
                </a:solidFill>
              </a:rPr>
              <a:t>Example: 1) </a:t>
            </a:r>
            <a:r>
              <a:rPr lang="en-US" b="1" dirty="0" err="1">
                <a:solidFill>
                  <a:srgbClr val="002060"/>
                </a:solidFill>
              </a:rPr>
              <a:t>IllegalArgumentException</a:t>
            </a:r>
            <a:r>
              <a:rPr lang="en-US" b="1" dirty="0">
                <a:solidFill>
                  <a:srgbClr val="002060"/>
                </a:solidFill>
              </a:rPr>
              <a:t>(IAE).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534400" y="46291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28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0257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590550"/>
            <a:ext cx="4343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Top 10 Exceptions 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1. </a:t>
            </a:r>
            <a:r>
              <a:rPr lang="en-US" b="1" dirty="0" err="1">
                <a:solidFill>
                  <a:srgbClr val="002060"/>
                </a:solidFill>
              </a:rPr>
              <a:t>ArrayIndexOutOfBoundsException</a:t>
            </a:r>
            <a:r>
              <a:rPr lang="en-US" b="1" dirty="0">
                <a:solidFill>
                  <a:srgbClr val="002060"/>
                </a:solidFill>
              </a:rPr>
              <a:t>:</a:t>
            </a:r>
          </a:p>
          <a:p>
            <a:r>
              <a:rPr lang="en-US" b="1" dirty="0">
                <a:solidFill>
                  <a:srgbClr val="002060"/>
                </a:solidFill>
              </a:rPr>
              <a:t>It is the child class of </a:t>
            </a:r>
            <a:r>
              <a:rPr lang="en-US" b="1" dirty="0" err="1">
                <a:solidFill>
                  <a:srgbClr val="002060"/>
                </a:solidFill>
              </a:rPr>
              <a:t>RuntimeException</a:t>
            </a:r>
            <a:r>
              <a:rPr lang="en-US" b="1" dirty="0">
                <a:solidFill>
                  <a:srgbClr val="002060"/>
                </a:solidFill>
              </a:rPr>
              <a:t> and hence it is unchecked. Raised</a:t>
            </a:r>
          </a:p>
          <a:p>
            <a:r>
              <a:rPr lang="en-US" b="1" dirty="0">
                <a:solidFill>
                  <a:srgbClr val="002060"/>
                </a:solidFill>
              </a:rPr>
              <a:t>automatically by the JVM whenever we are trying to access array element with</a:t>
            </a:r>
          </a:p>
          <a:p>
            <a:r>
              <a:rPr lang="en-US" b="1" dirty="0">
                <a:solidFill>
                  <a:srgbClr val="002060"/>
                </a:solidFill>
              </a:rPr>
              <a:t>out of range index. Example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class Test</a:t>
            </a:r>
            <a:r>
              <a:rPr lang="en-US" b="1" dirty="0" smtClean="0">
                <a:solidFill>
                  <a:srgbClr val="002060"/>
                </a:solidFill>
              </a:rPr>
              <a:t>{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public static void main(String[] </a:t>
            </a:r>
            <a:r>
              <a:rPr lang="en-US" b="1" dirty="0" err="1">
                <a:solidFill>
                  <a:srgbClr val="002060"/>
                </a:solidFill>
              </a:rPr>
              <a:t>args</a:t>
            </a:r>
            <a:r>
              <a:rPr lang="en-US" b="1" dirty="0">
                <a:solidFill>
                  <a:srgbClr val="002060"/>
                </a:solidFill>
              </a:rPr>
              <a:t>){</a:t>
            </a:r>
          </a:p>
          <a:p>
            <a:r>
              <a:rPr lang="en-US" b="1" dirty="0" err="1">
                <a:solidFill>
                  <a:srgbClr val="002060"/>
                </a:solidFill>
              </a:rPr>
              <a:t>int</a:t>
            </a:r>
            <a:r>
              <a:rPr lang="en-US" b="1" dirty="0">
                <a:solidFill>
                  <a:srgbClr val="002060"/>
                </a:solidFill>
              </a:rPr>
              <a:t>[] x=new </a:t>
            </a:r>
            <a:r>
              <a:rPr lang="en-US" b="1" dirty="0" err="1">
                <a:solidFill>
                  <a:srgbClr val="002060"/>
                </a:solidFill>
              </a:rPr>
              <a:t>int</a:t>
            </a:r>
            <a:r>
              <a:rPr lang="en-US" b="1" dirty="0">
                <a:solidFill>
                  <a:srgbClr val="002060"/>
                </a:solidFill>
              </a:rPr>
              <a:t>[10];</a:t>
            </a:r>
          </a:p>
          <a:p>
            <a:r>
              <a:rPr lang="en-US" b="1" dirty="0" err="1">
                <a:solidFill>
                  <a:srgbClr val="002060"/>
                </a:solidFill>
              </a:rPr>
              <a:t>System.out.println</a:t>
            </a:r>
            <a:r>
              <a:rPr lang="en-US" b="1" dirty="0">
                <a:solidFill>
                  <a:srgbClr val="002060"/>
                </a:solidFill>
              </a:rPr>
              <a:t>(x[0]);//valid</a:t>
            </a:r>
          </a:p>
          <a:p>
            <a:r>
              <a:rPr lang="en-US" b="1" dirty="0" err="1">
                <a:solidFill>
                  <a:srgbClr val="002060"/>
                </a:solidFill>
              </a:rPr>
              <a:t>System.out.println</a:t>
            </a:r>
            <a:r>
              <a:rPr lang="en-US" b="1" dirty="0">
                <a:solidFill>
                  <a:srgbClr val="002060"/>
                </a:solidFill>
              </a:rPr>
              <a:t>(x[100]);//AIOOBE</a:t>
            </a:r>
          </a:p>
          <a:p>
            <a:r>
              <a:rPr lang="en-US" b="1" dirty="0" err="1">
                <a:solidFill>
                  <a:srgbClr val="002060"/>
                </a:solidFill>
              </a:rPr>
              <a:t>System.out.println</a:t>
            </a:r>
            <a:r>
              <a:rPr lang="en-US" b="1" dirty="0">
                <a:solidFill>
                  <a:srgbClr val="002060"/>
                </a:solidFill>
              </a:rPr>
              <a:t>(x[-100]);//AIOOBE</a:t>
            </a: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83968" y="728565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2. </a:t>
            </a:r>
            <a:r>
              <a:rPr lang="en-US" b="1" dirty="0" err="1">
                <a:solidFill>
                  <a:srgbClr val="002060"/>
                </a:solidFill>
              </a:rPr>
              <a:t>NullPointerException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It is the child class of </a:t>
            </a:r>
            <a:r>
              <a:rPr lang="en-US" b="1" dirty="0" err="1">
                <a:solidFill>
                  <a:srgbClr val="002060"/>
                </a:solidFill>
              </a:rPr>
              <a:t>RuntimeException</a:t>
            </a:r>
            <a:r>
              <a:rPr lang="en-US" b="1" dirty="0">
                <a:solidFill>
                  <a:srgbClr val="002060"/>
                </a:solidFill>
              </a:rPr>
              <a:t> and hence it is unchecked. Raised</a:t>
            </a:r>
          </a:p>
          <a:p>
            <a:r>
              <a:rPr lang="en-US" b="1" dirty="0">
                <a:solidFill>
                  <a:srgbClr val="002060"/>
                </a:solidFill>
              </a:rPr>
              <a:t>automatically by the JVM, whenever we are trying to call any method on null.</a:t>
            </a:r>
          </a:p>
          <a:p>
            <a:r>
              <a:rPr lang="en-US" b="1" dirty="0">
                <a:solidFill>
                  <a:srgbClr val="002060"/>
                </a:solidFill>
              </a:rPr>
              <a:t>Example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class Test{</a:t>
            </a:r>
          </a:p>
          <a:p>
            <a:r>
              <a:rPr lang="en-US" b="1" dirty="0">
                <a:solidFill>
                  <a:srgbClr val="002060"/>
                </a:solidFill>
              </a:rPr>
              <a:t>public static void main(String[] </a:t>
            </a:r>
            <a:r>
              <a:rPr lang="en-US" b="1" dirty="0" err="1">
                <a:solidFill>
                  <a:srgbClr val="002060"/>
                </a:solidFill>
              </a:rPr>
              <a:t>args</a:t>
            </a:r>
            <a:r>
              <a:rPr lang="en-US" b="1" dirty="0">
                <a:solidFill>
                  <a:srgbClr val="002060"/>
                </a:solidFill>
              </a:rPr>
              <a:t>){</a:t>
            </a:r>
          </a:p>
          <a:p>
            <a:r>
              <a:rPr lang="en-US" b="1" dirty="0">
                <a:solidFill>
                  <a:srgbClr val="002060"/>
                </a:solidFill>
              </a:rPr>
              <a:t>String s=null;</a:t>
            </a:r>
          </a:p>
          <a:p>
            <a:r>
              <a:rPr lang="en-US" b="1" dirty="0" err="1">
                <a:solidFill>
                  <a:srgbClr val="002060"/>
                </a:solidFill>
              </a:rPr>
              <a:t>System.out.println</a:t>
            </a:r>
            <a:r>
              <a:rPr lang="en-US" b="1" dirty="0">
                <a:solidFill>
                  <a:srgbClr val="002060"/>
                </a:solidFill>
              </a:rPr>
              <a:t>(</a:t>
            </a:r>
            <a:r>
              <a:rPr lang="en-US" b="1" dirty="0" err="1">
                <a:solidFill>
                  <a:srgbClr val="002060"/>
                </a:solidFill>
              </a:rPr>
              <a:t>s.length</a:t>
            </a:r>
            <a:r>
              <a:rPr lang="en-US" b="1" dirty="0">
                <a:solidFill>
                  <a:srgbClr val="002060"/>
                </a:solidFill>
              </a:rPr>
              <a:t>()); //R.E: </a:t>
            </a:r>
            <a:r>
              <a:rPr lang="en-US" b="1" dirty="0" err="1">
                <a:solidFill>
                  <a:srgbClr val="002060"/>
                </a:solidFill>
              </a:rPr>
              <a:t>NullPointerException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58200" y="46291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29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3103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85800" y="0"/>
            <a:ext cx="54102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3. </a:t>
            </a:r>
            <a:r>
              <a:rPr lang="en-US" b="1" dirty="0" err="1">
                <a:solidFill>
                  <a:srgbClr val="002060"/>
                </a:solidFill>
              </a:rPr>
              <a:t>StackOverFlowError</a:t>
            </a:r>
            <a:r>
              <a:rPr lang="en-US" b="1" dirty="0">
                <a:solidFill>
                  <a:srgbClr val="002060"/>
                </a:solidFill>
              </a:rPr>
              <a:t>:</a:t>
            </a:r>
          </a:p>
          <a:p>
            <a:r>
              <a:rPr lang="en-US" b="1" dirty="0">
                <a:solidFill>
                  <a:srgbClr val="002060"/>
                </a:solidFill>
              </a:rPr>
              <a:t>It is the child class of Error and hence it is unchecked. Whenever we are </a:t>
            </a:r>
            <a:r>
              <a:rPr lang="en-US" b="1" dirty="0" smtClean="0">
                <a:solidFill>
                  <a:srgbClr val="002060"/>
                </a:solidFill>
              </a:rPr>
              <a:t>trying to </a:t>
            </a:r>
            <a:r>
              <a:rPr lang="en-US" b="1" dirty="0">
                <a:solidFill>
                  <a:srgbClr val="002060"/>
                </a:solidFill>
              </a:rPr>
              <a:t>invoke recursive method call JVM will raise </a:t>
            </a:r>
            <a:r>
              <a:rPr lang="en-US" b="1" dirty="0" err="1" smtClean="0">
                <a:solidFill>
                  <a:srgbClr val="002060"/>
                </a:solidFill>
              </a:rPr>
              <a:t>StackOverFloeError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smtClean="0">
                <a:solidFill>
                  <a:srgbClr val="002060"/>
                </a:solidFill>
              </a:rPr>
              <a:t>automatically.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Example:</a:t>
            </a:r>
          </a:p>
          <a:p>
            <a:r>
              <a:rPr lang="en-US" b="1" dirty="0">
                <a:solidFill>
                  <a:srgbClr val="002060"/>
                </a:solidFill>
              </a:rPr>
              <a:t>class Test</a:t>
            </a:r>
          </a:p>
          <a:p>
            <a:r>
              <a:rPr lang="en-US" b="1" dirty="0">
                <a:solidFill>
                  <a:srgbClr val="002060"/>
                </a:solidFill>
              </a:rPr>
              <a:t>{</a:t>
            </a:r>
          </a:p>
          <a:p>
            <a:r>
              <a:rPr lang="en-US" b="1" dirty="0">
                <a:solidFill>
                  <a:srgbClr val="002060"/>
                </a:solidFill>
              </a:rPr>
              <a:t>public static void </a:t>
            </a:r>
            <a:r>
              <a:rPr lang="en-US" b="1" dirty="0" err="1">
                <a:solidFill>
                  <a:srgbClr val="002060"/>
                </a:solidFill>
              </a:rPr>
              <a:t>methodOne</a:t>
            </a:r>
            <a:r>
              <a:rPr lang="en-US" b="1" dirty="0">
                <a:solidFill>
                  <a:srgbClr val="002060"/>
                </a:solidFill>
              </a:rPr>
              <a:t>()</a:t>
            </a:r>
          </a:p>
          <a:p>
            <a:r>
              <a:rPr lang="en-US" b="1" dirty="0">
                <a:solidFill>
                  <a:srgbClr val="002060"/>
                </a:solidFill>
              </a:rPr>
              <a:t>{</a:t>
            </a:r>
          </a:p>
          <a:p>
            <a:r>
              <a:rPr lang="en-US" b="1" dirty="0" err="1">
                <a:solidFill>
                  <a:srgbClr val="002060"/>
                </a:solidFill>
              </a:rPr>
              <a:t>methodTwo</a:t>
            </a:r>
            <a:r>
              <a:rPr lang="en-US" b="1" dirty="0">
                <a:solidFill>
                  <a:srgbClr val="002060"/>
                </a:solidFill>
              </a:rPr>
              <a:t>();</a:t>
            </a: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</a:p>
          <a:p>
            <a:r>
              <a:rPr lang="en-US" b="1" dirty="0">
                <a:solidFill>
                  <a:srgbClr val="002060"/>
                </a:solidFill>
              </a:rPr>
              <a:t>public static void </a:t>
            </a:r>
            <a:r>
              <a:rPr lang="en-US" b="1" dirty="0" err="1">
                <a:solidFill>
                  <a:srgbClr val="002060"/>
                </a:solidFill>
              </a:rPr>
              <a:t>methodTwo</a:t>
            </a:r>
            <a:r>
              <a:rPr lang="en-US" b="1" dirty="0">
                <a:solidFill>
                  <a:srgbClr val="002060"/>
                </a:solidFill>
              </a:rPr>
              <a:t>()</a:t>
            </a:r>
          </a:p>
          <a:p>
            <a:r>
              <a:rPr lang="en-US" b="1" dirty="0">
                <a:solidFill>
                  <a:srgbClr val="002060"/>
                </a:solidFill>
              </a:rPr>
              <a:t>{</a:t>
            </a:r>
          </a:p>
          <a:p>
            <a:r>
              <a:rPr lang="en-US" b="1" dirty="0" err="1">
                <a:solidFill>
                  <a:srgbClr val="002060"/>
                </a:solidFill>
              </a:rPr>
              <a:t>methodOne</a:t>
            </a:r>
            <a:r>
              <a:rPr lang="en-US" b="1" dirty="0">
                <a:solidFill>
                  <a:srgbClr val="002060"/>
                </a:solidFill>
              </a:rPr>
              <a:t>();</a:t>
            </a: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</a:p>
          <a:p>
            <a:r>
              <a:rPr lang="en-US" b="1" dirty="0">
                <a:solidFill>
                  <a:srgbClr val="002060"/>
                </a:solidFill>
              </a:rPr>
              <a:t>public static void main(String[] </a:t>
            </a:r>
            <a:r>
              <a:rPr lang="en-US" b="1" dirty="0" err="1">
                <a:solidFill>
                  <a:srgbClr val="002060"/>
                </a:solidFill>
              </a:rPr>
              <a:t>args</a:t>
            </a:r>
            <a:r>
              <a:rPr lang="en-US" b="1" dirty="0">
                <a:solidFill>
                  <a:srgbClr val="002060"/>
                </a:solidFill>
              </a:rPr>
              <a:t>)</a:t>
            </a:r>
          </a:p>
          <a:p>
            <a:r>
              <a:rPr lang="en-US" b="1" dirty="0">
                <a:solidFill>
                  <a:srgbClr val="002060"/>
                </a:solidFill>
              </a:rPr>
              <a:t>{</a:t>
            </a:r>
          </a:p>
          <a:p>
            <a:r>
              <a:rPr lang="en-US" b="1" dirty="0" err="1">
                <a:solidFill>
                  <a:srgbClr val="002060"/>
                </a:solidFill>
              </a:rPr>
              <a:t>methodOne</a:t>
            </a:r>
            <a:r>
              <a:rPr lang="en-US" b="1" dirty="0">
                <a:solidFill>
                  <a:srgbClr val="002060"/>
                </a:solidFill>
              </a:rPr>
              <a:t>();</a:t>
            </a: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</a:p>
          <a:p>
            <a:r>
              <a:rPr lang="en-US" b="1" dirty="0">
                <a:solidFill>
                  <a:srgbClr val="002060"/>
                </a:solidFill>
              </a:rPr>
              <a:t>Output:</a:t>
            </a:r>
          </a:p>
          <a:p>
            <a:r>
              <a:rPr lang="en-US" b="1" dirty="0">
                <a:solidFill>
                  <a:srgbClr val="002060"/>
                </a:solidFill>
              </a:rPr>
              <a:t>Run time error: </a:t>
            </a:r>
            <a:r>
              <a:rPr lang="en-US" b="1" dirty="0" err="1">
                <a:solidFill>
                  <a:srgbClr val="002060"/>
                </a:solidFill>
              </a:rPr>
              <a:t>StackOverFloeError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34400" y="46291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29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8150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81000" y="666750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4. </a:t>
            </a:r>
            <a:r>
              <a:rPr lang="en-US" b="1" dirty="0" err="1">
                <a:solidFill>
                  <a:srgbClr val="002060"/>
                </a:solidFill>
              </a:rPr>
              <a:t>NoClassDefFoundError</a:t>
            </a:r>
            <a:r>
              <a:rPr lang="en-US" b="1" dirty="0">
                <a:solidFill>
                  <a:srgbClr val="002060"/>
                </a:solidFill>
              </a:rPr>
              <a:t>:</a:t>
            </a:r>
          </a:p>
          <a:p>
            <a:r>
              <a:rPr lang="en-US" b="1" dirty="0">
                <a:solidFill>
                  <a:srgbClr val="002060"/>
                </a:solidFill>
              </a:rPr>
              <a:t>It is the child class of Error and hence it is unchecked. JVM will raise this error</a:t>
            </a:r>
          </a:p>
          <a:p>
            <a:r>
              <a:rPr lang="en-US" b="1" dirty="0">
                <a:solidFill>
                  <a:srgbClr val="002060"/>
                </a:solidFill>
              </a:rPr>
              <a:t>automatically whenever it is unable to find required .class file. Example: java</a:t>
            </a:r>
          </a:p>
          <a:p>
            <a:r>
              <a:rPr lang="en-US" b="1" dirty="0">
                <a:solidFill>
                  <a:srgbClr val="002060"/>
                </a:solidFill>
              </a:rPr>
              <a:t>Test If </a:t>
            </a:r>
            <a:r>
              <a:rPr lang="en-US" b="1" dirty="0" err="1">
                <a:solidFill>
                  <a:srgbClr val="002060"/>
                </a:solidFill>
              </a:rPr>
              <a:t>Test.class</a:t>
            </a:r>
            <a:r>
              <a:rPr lang="en-US" b="1" dirty="0">
                <a:solidFill>
                  <a:srgbClr val="002060"/>
                </a:solidFill>
              </a:rPr>
              <a:t> is not available. Then we will get </a:t>
            </a:r>
            <a:r>
              <a:rPr lang="en-US" b="1" dirty="0" err="1">
                <a:solidFill>
                  <a:srgbClr val="002060"/>
                </a:solidFill>
              </a:rPr>
              <a:t>NoClassDefFound</a:t>
            </a:r>
            <a:r>
              <a:rPr lang="en-US" b="1" dirty="0">
                <a:solidFill>
                  <a:srgbClr val="002060"/>
                </a:solidFill>
              </a:rPr>
              <a:t> error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5. </a:t>
            </a:r>
            <a:r>
              <a:rPr lang="en-US" b="1" dirty="0" err="1">
                <a:solidFill>
                  <a:srgbClr val="002060"/>
                </a:solidFill>
              </a:rPr>
              <a:t>ClassCastException</a:t>
            </a:r>
            <a:r>
              <a:rPr lang="en-US" b="1" dirty="0">
                <a:solidFill>
                  <a:srgbClr val="002060"/>
                </a:solidFill>
              </a:rPr>
              <a:t>:</a:t>
            </a:r>
          </a:p>
          <a:p>
            <a:r>
              <a:rPr lang="en-US" b="1" dirty="0">
                <a:solidFill>
                  <a:srgbClr val="002060"/>
                </a:solidFill>
              </a:rPr>
              <a:t>It is the child class of </a:t>
            </a:r>
            <a:r>
              <a:rPr lang="en-US" b="1" dirty="0" err="1">
                <a:solidFill>
                  <a:srgbClr val="002060"/>
                </a:solidFill>
              </a:rPr>
              <a:t>RuntimeException</a:t>
            </a:r>
            <a:r>
              <a:rPr lang="en-US" b="1" dirty="0">
                <a:solidFill>
                  <a:srgbClr val="002060"/>
                </a:solidFill>
              </a:rPr>
              <a:t> and hence it is unchecked. Raised</a:t>
            </a:r>
          </a:p>
          <a:p>
            <a:r>
              <a:rPr lang="en-US" b="1" dirty="0">
                <a:solidFill>
                  <a:srgbClr val="002060"/>
                </a:solidFill>
              </a:rPr>
              <a:t>automatically by the JVM whenever we are trying to type cast parent object to</a:t>
            </a:r>
          </a:p>
          <a:p>
            <a:r>
              <a:rPr lang="en-US" b="1" dirty="0">
                <a:solidFill>
                  <a:srgbClr val="002060"/>
                </a:solidFill>
              </a:rPr>
              <a:t>child type.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80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95350"/>
            <a:ext cx="850582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197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33400" y="590550"/>
            <a:ext cx="4572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6. </a:t>
            </a:r>
            <a:r>
              <a:rPr lang="en-US" b="1" dirty="0" err="1">
                <a:solidFill>
                  <a:srgbClr val="002060"/>
                </a:solidFill>
              </a:rPr>
              <a:t>ExceptionInInitializerError</a:t>
            </a:r>
            <a:r>
              <a:rPr lang="en-US" b="1" dirty="0">
                <a:solidFill>
                  <a:srgbClr val="002060"/>
                </a:solidFill>
              </a:rPr>
              <a:t>:</a:t>
            </a:r>
          </a:p>
          <a:p>
            <a:r>
              <a:rPr lang="en-US" b="1" dirty="0">
                <a:solidFill>
                  <a:srgbClr val="002060"/>
                </a:solidFill>
              </a:rPr>
              <a:t>It is the child class of Error and it is unchecked. Raised automatically by the</a:t>
            </a:r>
          </a:p>
          <a:p>
            <a:r>
              <a:rPr lang="en-US" b="1" dirty="0">
                <a:solidFill>
                  <a:srgbClr val="002060"/>
                </a:solidFill>
              </a:rPr>
              <a:t>JVM, if any exception occurs while performing static variable initialization and</a:t>
            </a:r>
          </a:p>
          <a:p>
            <a:r>
              <a:rPr lang="en-US" b="1" dirty="0">
                <a:solidFill>
                  <a:srgbClr val="002060"/>
                </a:solidFill>
              </a:rPr>
              <a:t>static block execution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Example 1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class Test{</a:t>
            </a:r>
          </a:p>
          <a:p>
            <a:r>
              <a:rPr lang="en-US" b="1" dirty="0">
                <a:solidFill>
                  <a:srgbClr val="002060"/>
                </a:solidFill>
              </a:rPr>
              <a:t>static </a:t>
            </a:r>
            <a:r>
              <a:rPr lang="en-US" b="1" dirty="0" err="1">
                <a:solidFill>
                  <a:srgbClr val="002060"/>
                </a:solidFill>
              </a:rPr>
              <a:t>int</a:t>
            </a:r>
            <a:r>
              <a:rPr lang="en-US" b="1" dirty="0">
                <a:solidFill>
                  <a:srgbClr val="002060"/>
                </a:solidFill>
              </a:rPr>
              <a:t> i=10/0;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}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Output:</a:t>
            </a:r>
          </a:p>
          <a:p>
            <a:r>
              <a:rPr lang="en-US" b="1" dirty="0">
                <a:solidFill>
                  <a:srgbClr val="002060"/>
                </a:solidFill>
              </a:rPr>
              <a:t>Runtime exception:</a:t>
            </a:r>
          </a:p>
          <a:p>
            <a:r>
              <a:rPr lang="en-US" b="1" dirty="0">
                <a:solidFill>
                  <a:srgbClr val="002060"/>
                </a:solidFill>
              </a:rPr>
              <a:t>Exception in thread "main" </a:t>
            </a:r>
            <a:r>
              <a:rPr lang="en-US" b="1" dirty="0" err="1" smtClean="0">
                <a:solidFill>
                  <a:srgbClr val="002060"/>
                </a:solidFill>
              </a:rPr>
              <a:t>java.lang.ExceptionInInitializerError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05400" y="36195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Example 2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class Test{</a:t>
            </a:r>
          </a:p>
          <a:p>
            <a:r>
              <a:rPr lang="en-US" b="1" dirty="0">
                <a:solidFill>
                  <a:srgbClr val="002060"/>
                </a:solidFill>
              </a:rPr>
              <a:t>static {</a:t>
            </a:r>
          </a:p>
          <a:p>
            <a:r>
              <a:rPr lang="en-US" b="1" dirty="0">
                <a:solidFill>
                  <a:srgbClr val="002060"/>
                </a:solidFill>
              </a:rPr>
              <a:t>String s=null;</a:t>
            </a:r>
          </a:p>
          <a:p>
            <a:r>
              <a:rPr lang="en-US" b="1" dirty="0" err="1">
                <a:solidFill>
                  <a:srgbClr val="002060"/>
                </a:solidFill>
              </a:rPr>
              <a:t>System.out.println</a:t>
            </a:r>
            <a:r>
              <a:rPr lang="en-US" b="1" dirty="0">
                <a:solidFill>
                  <a:srgbClr val="002060"/>
                </a:solidFill>
              </a:rPr>
              <a:t>(</a:t>
            </a:r>
            <a:r>
              <a:rPr lang="en-US" b="1" dirty="0" err="1">
                <a:solidFill>
                  <a:srgbClr val="002060"/>
                </a:solidFill>
              </a:rPr>
              <a:t>s.length</a:t>
            </a:r>
            <a:r>
              <a:rPr lang="en-US" b="1" dirty="0">
                <a:solidFill>
                  <a:srgbClr val="002060"/>
                </a:solidFill>
              </a:rPr>
              <a:t>());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}}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Output:</a:t>
            </a:r>
          </a:p>
          <a:p>
            <a:r>
              <a:rPr lang="en-US" b="1" dirty="0">
                <a:solidFill>
                  <a:srgbClr val="002060"/>
                </a:solidFill>
              </a:rPr>
              <a:t>Runtime exception:</a:t>
            </a:r>
          </a:p>
          <a:p>
            <a:r>
              <a:rPr lang="en-US" b="1" dirty="0">
                <a:solidFill>
                  <a:srgbClr val="002060"/>
                </a:solidFill>
              </a:rPr>
              <a:t>Exception in thread "main" </a:t>
            </a:r>
            <a:r>
              <a:rPr lang="en-US" b="1" dirty="0" err="1">
                <a:solidFill>
                  <a:srgbClr val="002060"/>
                </a:solidFill>
              </a:rPr>
              <a:t>java.lang.ExceptionInInitializerError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86800" y="44767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30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0317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13335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7. </a:t>
            </a:r>
            <a:r>
              <a:rPr lang="en-US" b="1" dirty="0" err="1"/>
              <a:t>IllegalArgumentException</a:t>
            </a:r>
            <a:r>
              <a:rPr lang="en-US" b="1" dirty="0"/>
              <a:t>:</a:t>
            </a:r>
          </a:p>
          <a:p>
            <a:r>
              <a:rPr lang="en-US" b="1" dirty="0"/>
              <a:t>It is the child class of </a:t>
            </a:r>
            <a:r>
              <a:rPr lang="en-US" b="1" dirty="0" err="1"/>
              <a:t>RuntimeException</a:t>
            </a:r>
            <a:r>
              <a:rPr lang="en-US" b="1" dirty="0"/>
              <a:t> and hence it is unchecked. Raised</a:t>
            </a:r>
          </a:p>
          <a:p>
            <a:r>
              <a:rPr lang="en-US" b="1" dirty="0"/>
              <a:t>explicitly by the programmer (or) by the API developer to indicate that a method</a:t>
            </a:r>
          </a:p>
          <a:p>
            <a:r>
              <a:rPr lang="en-US" b="1" dirty="0"/>
              <a:t>has been invoked with inappropriate argument</a:t>
            </a:r>
            <a:r>
              <a:rPr lang="en-US" b="1" dirty="0" smtClean="0"/>
              <a:t>.</a:t>
            </a:r>
          </a:p>
          <a:p>
            <a:endParaRPr lang="en-US" b="1" dirty="0"/>
          </a:p>
          <a:p>
            <a:r>
              <a:rPr lang="en-US" b="1" dirty="0"/>
              <a:t>Example:</a:t>
            </a:r>
          </a:p>
          <a:p>
            <a:r>
              <a:rPr lang="en-US" b="1" dirty="0"/>
              <a:t>class Test{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458200" y="45529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30</a:t>
            </a:r>
            <a:endParaRPr lang="en-US" sz="900" dirty="0"/>
          </a:p>
        </p:txBody>
      </p:sp>
      <p:sp>
        <p:nvSpPr>
          <p:cNvPr id="12" name="Rectangle 11"/>
          <p:cNvSpPr/>
          <p:nvPr/>
        </p:nvSpPr>
        <p:spPr>
          <a:xfrm>
            <a:off x="381000" y="2190543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public static void main(String[] </a:t>
            </a:r>
            <a:r>
              <a:rPr lang="en-US" b="1" dirty="0" err="1"/>
              <a:t>args</a:t>
            </a:r>
            <a:r>
              <a:rPr lang="en-US" b="1" dirty="0"/>
              <a:t>){</a:t>
            </a:r>
          </a:p>
          <a:p>
            <a:r>
              <a:rPr lang="en-US" b="1" dirty="0"/>
              <a:t>Thread t=new Thread();</a:t>
            </a:r>
          </a:p>
          <a:p>
            <a:r>
              <a:rPr lang="en-US" b="1" dirty="0" err="1"/>
              <a:t>t.setPriority</a:t>
            </a:r>
            <a:r>
              <a:rPr lang="en-US" b="1" dirty="0"/>
              <a:t>(10);//valid</a:t>
            </a:r>
          </a:p>
          <a:p>
            <a:r>
              <a:rPr lang="en-US" b="1" dirty="0" err="1"/>
              <a:t>t.setPriority</a:t>
            </a:r>
            <a:r>
              <a:rPr lang="en-US" b="1" dirty="0"/>
              <a:t>(100);//invalid</a:t>
            </a:r>
          </a:p>
          <a:p>
            <a:r>
              <a:rPr lang="en-US" b="1" dirty="0" smtClean="0"/>
              <a:t>}}</a:t>
            </a:r>
          </a:p>
          <a:p>
            <a:endParaRPr lang="en-US" b="1" dirty="0"/>
          </a:p>
          <a:p>
            <a:r>
              <a:rPr lang="en-US" b="1" dirty="0"/>
              <a:t>Output:</a:t>
            </a:r>
          </a:p>
          <a:p>
            <a:r>
              <a:rPr lang="en-US" b="1" dirty="0"/>
              <a:t>Runtime exception</a:t>
            </a:r>
          </a:p>
          <a:p>
            <a:r>
              <a:rPr lang="en-US" b="1" dirty="0"/>
              <a:t>Exception in thread "main" </a:t>
            </a:r>
            <a:r>
              <a:rPr lang="en-US" b="1" dirty="0" err="1"/>
              <a:t>java.lang.IllegalArgumentException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76800" y="12291"/>
            <a:ext cx="42672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8. </a:t>
            </a:r>
            <a:r>
              <a:rPr lang="en-US" b="1" dirty="0" err="1"/>
              <a:t>NumberFormatException</a:t>
            </a:r>
            <a:r>
              <a:rPr lang="en-US" b="1" dirty="0"/>
              <a:t>:</a:t>
            </a:r>
          </a:p>
          <a:p>
            <a:r>
              <a:rPr lang="en-US" b="1" dirty="0"/>
              <a:t>It is the child class of </a:t>
            </a:r>
            <a:r>
              <a:rPr lang="en-US" b="1" dirty="0" err="1"/>
              <a:t>IllegalArgumentException</a:t>
            </a:r>
            <a:r>
              <a:rPr lang="en-US" b="1" dirty="0"/>
              <a:t> and hence is unchecked. Raised</a:t>
            </a:r>
          </a:p>
          <a:p>
            <a:r>
              <a:rPr lang="en-US" b="1" dirty="0"/>
              <a:t>explicitly by the programmer or by the API developer to indicate that we are</a:t>
            </a:r>
          </a:p>
          <a:p>
            <a:r>
              <a:rPr lang="en-US" b="1" dirty="0"/>
              <a:t>attempting to convert string to the number. But the string is not </a:t>
            </a:r>
            <a:r>
              <a:rPr lang="en-US" b="1" dirty="0" smtClean="0"/>
              <a:t>properly formatted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612432" y="1612729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Example:</a:t>
            </a:r>
          </a:p>
          <a:p>
            <a:r>
              <a:rPr lang="en-US" b="1" dirty="0"/>
              <a:t>class Test{</a:t>
            </a:r>
          </a:p>
          <a:p>
            <a:r>
              <a:rPr lang="en-US" b="1" dirty="0"/>
              <a:t>public static void main(String[] </a:t>
            </a:r>
            <a:r>
              <a:rPr lang="en-US" b="1" dirty="0" err="1"/>
              <a:t>args</a:t>
            </a:r>
            <a:r>
              <a:rPr lang="en-US" b="1" dirty="0"/>
              <a:t>){</a:t>
            </a:r>
          </a:p>
          <a:p>
            <a:r>
              <a:rPr lang="en-US" b="1" dirty="0" err="1"/>
              <a:t>int</a:t>
            </a:r>
            <a:r>
              <a:rPr lang="en-US" b="1" dirty="0"/>
              <a:t> i=</a:t>
            </a:r>
            <a:r>
              <a:rPr lang="en-US" b="1" dirty="0" err="1"/>
              <a:t>Integer.parseInt</a:t>
            </a:r>
            <a:r>
              <a:rPr lang="en-US" b="1" dirty="0"/>
              <a:t>("10");</a:t>
            </a:r>
          </a:p>
          <a:p>
            <a:r>
              <a:rPr lang="en-US" b="1" dirty="0" err="1"/>
              <a:t>int</a:t>
            </a:r>
            <a:r>
              <a:rPr lang="en-US" b="1" dirty="0"/>
              <a:t> j=</a:t>
            </a:r>
            <a:r>
              <a:rPr lang="en-US" b="1" dirty="0" err="1"/>
              <a:t>Integer.parseInt</a:t>
            </a:r>
            <a:r>
              <a:rPr lang="en-US" b="1" dirty="0"/>
              <a:t>("ten");</a:t>
            </a:r>
          </a:p>
          <a:p>
            <a:r>
              <a:rPr lang="en-US" b="1" dirty="0" smtClean="0"/>
              <a:t>}}</a:t>
            </a:r>
          </a:p>
          <a:p>
            <a:endParaRPr lang="en-US" b="1" dirty="0"/>
          </a:p>
          <a:p>
            <a:r>
              <a:rPr lang="en-US" b="1" dirty="0"/>
              <a:t>Output:</a:t>
            </a:r>
          </a:p>
          <a:p>
            <a:r>
              <a:rPr lang="en-US" b="1" dirty="0"/>
              <a:t>Runtime Exception</a:t>
            </a:r>
          </a:p>
          <a:p>
            <a:r>
              <a:rPr lang="en-US" b="1" dirty="0"/>
              <a:t>Exception in thread "main" </a:t>
            </a:r>
            <a:r>
              <a:rPr lang="en-US" b="1" dirty="0" err="1"/>
              <a:t>java.lang.NumberFormatException</a:t>
            </a:r>
            <a:r>
              <a:rPr lang="en-US" b="1" dirty="0"/>
              <a:t>: For input</a:t>
            </a:r>
          </a:p>
          <a:p>
            <a:r>
              <a:rPr lang="en-US" b="1" dirty="0"/>
              <a:t>string: "ten"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85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2400" y="28575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9. </a:t>
            </a:r>
            <a:r>
              <a:rPr lang="en-US" b="1" u="sng" dirty="0" err="1">
                <a:solidFill>
                  <a:srgbClr val="002060"/>
                </a:solidFill>
              </a:rPr>
              <a:t>IllegalStateException</a:t>
            </a:r>
            <a:r>
              <a:rPr lang="en-US" b="1" u="sng" dirty="0">
                <a:solidFill>
                  <a:srgbClr val="002060"/>
                </a:solidFill>
              </a:rPr>
              <a:t>:</a:t>
            </a:r>
          </a:p>
          <a:p>
            <a:r>
              <a:rPr lang="en-US" b="1" dirty="0">
                <a:solidFill>
                  <a:srgbClr val="002060"/>
                </a:solidFill>
              </a:rPr>
              <a:t>It is the child class of </a:t>
            </a:r>
            <a:r>
              <a:rPr lang="en-US" b="1" dirty="0" err="1">
                <a:solidFill>
                  <a:srgbClr val="002060"/>
                </a:solidFill>
              </a:rPr>
              <a:t>RuntimeException</a:t>
            </a:r>
            <a:r>
              <a:rPr lang="en-US" b="1" dirty="0">
                <a:solidFill>
                  <a:srgbClr val="002060"/>
                </a:solidFill>
              </a:rPr>
              <a:t> and hence it is unchecked. Raised</a:t>
            </a:r>
          </a:p>
          <a:p>
            <a:r>
              <a:rPr lang="en-US" b="1" dirty="0">
                <a:solidFill>
                  <a:srgbClr val="002060"/>
                </a:solidFill>
              </a:rPr>
              <a:t>explicitly by the programmer or by the API developer to indicate that a method</a:t>
            </a:r>
          </a:p>
          <a:p>
            <a:r>
              <a:rPr lang="en-US" b="1" dirty="0">
                <a:solidFill>
                  <a:srgbClr val="002060"/>
                </a:solidFill>
              </a:rPr>
              <a:t>has been invoked at inappropriate time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Example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Once session expires we can't call any method on the session object otherwise we</a:t>
            </a:r>
          </a:p>
          <a:p>
            <a:r>
              <a:rPr lang="en-US" b="1" dirty="0">
                <a:solidFill>
                  <a:srgbClr val="002060"/>
                </a:solidFill>
              </a:rPr>
              <a:t>will get </a:t>
            </a:r>
            <a:r>
              <a:rPr lang="en-US" b="1" dirty="0" err="1">
                <a:solidFill>
                  <a:srgbClr val="002060"/>
                </a:solidFill>
              </a:rPr>
              <a:t>IllegalStateException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600" y="302895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HttpSession</a:t>
            </a:r>
            <a:r>
              <a:rPr lang="en-US" b="1" dirty="0">
                <a:solidFill>
                  <a:srgbClr val="002060"/>
                </a:solidFill>
              </a:rPr>
              <a:t> session=</a:t>
            </a:r>
            <a:r>
              <a:rPr lang="en-US" b="1" dirty="0" err="1">
                <a:solidFill>
                  <a:srgbClr val="002060"/>
                </a:solidFill>
              </a:rPr>
              <a:t>req.getSession</a:t>
            </a:r>
            <a:r>
              <a:rPr lang="en-US" b="1" dirty="0">
                <a:solidFill>
                  <a:srgbClr val="002060"/>
                </a:solidFill>
              </a:rPr>
              <a:t>();</a:t>
            </a:r>
          </a:p>
          <a:p>
            <a:r>
              <a:rPr lang="en-US" b="1" dirty="0" err="1">
                <a:solidFill>
                  <a:srgbClr val="002060"/>
                </a:solidFill>
              </a:rPr>
              <a:t>System.out.println</a:t>
            </a:r>
            <a:r>
              <a:rPr lang="en-US" b="1" dirty="0">
                <a:solidFill>
                  <a:srgbClr val="002060"/>
                </a:solidFill>
              </a:rPr>
              <a:t>(</a:t>
            </a:r>
            <a:r>
              <a:rPr lang="en-US" b="1" dirty="0" err="1">
                <a:solidFill>
                  <a:srgbClr val="002060"/>
                </a:solidFill>
              </a:rPr>
              <a:t>session.getId</a:t>
            </a:r>
            <a:r>
              <a:rPr lang="en-US" b="1" dirty="0">
                <a:solidFill>
                  <a:srgbClr val="002060"/>
                </a:solidFill>
              </a:rPr>
              <a:t>());</a:t>
            </a:r>
          </a:p>
          <a:p>
            <a:r>
              <a:rPr lang="en-US" b="1" dirty="0" err="1">
                <a:solidFill>
                  <a:srgbClr val="002060"/>
                </a:solidFill>
              </a:rPr>
              <a:t>session.invalidate</a:t>
            </a:r>
            <a:r>
              <a:rPr lang="en-US" b="1" dirty="0">
                <a:solidFill>
                  <a:srgbClr val="002060"/>
                </a:solidFill>
              </a:rPr>
              <a:t>();</a:t>
            </a:r>
          </a:p>
          <a:p>
            <a:r>
              <a:rPr lang="en-US" b="1" dirty="0" err="1">
                <a:solidFill>
                  <a:srgbClr val="002060"/>
                </a:solidFill>
              </a:rPr>
              <a:t>System.out.println</a:t>
            </a:r>
            <a:r>
              <a:rPr lang="en-US" b="1" dirty="0">
                <a:solidFill>
                  <a:srgbClr val="002060"/>
                </a:solidFill>
              </a:rPr>
              <a:t>(</a:t>
            </a:r>
            <a:r>
              <a:rPr lang="en-US" b="1" dirty="0" err="1">
                <a:solidFill>
                  <a:srgbClr val="002060"/>
                </a:solidFill>
              </a:rPr>
              <a:t>session.getId</a:t>
            </a:r>
            <a:r>
              <a:rPr lang="en-US" b="1" dirty="0">
                <a:solidFill>
                  <a:srgbClr val="002060"/>
                </a:solidFill>
              </a:rPr>
              <a:t>()); // </a:t>
            </a:r>
            <a:r>
              <a:rPr lang="en-US" b="1" dirty="0" err="1">
                <a:solidFill>
                  <a:srgbClr val="002060"/>
                </a:solidFill>
              </a:rPr>
              <a:t>illgalstateException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22845" y="28575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10. </a:t>
            </a:r>
            <a:r>
              <a:rPr lang="en-US" b="1" dirty="0" err="1">
                <a:solidFill>
                  <a:srgbClr val="002060"/>
                </a:solidFill>
              </a:rPr>
              <a:t>AssertionError</a:t>
            </a:r>
            <a:r>
              <a:rPr lang="en-US" b="1" dirty="0">
                <a:solidFill>
                  <a:srgbClr val="002060"/>
                </a:solidFill>
              </a:rPr>
              <a:t>:</a:t>
            </a:r>
          </a:p>
          <a:p>
            <a:r>
              <a:rPr lang="en-US" b="1" dirty="0">
                <a:solidFill>
                  <a:srgbClr val="002060"/>
                </a:solidFill>
              </a:rPr>
              <a:t>It is the child class of Error and hence it is unchecked. Raised explicitly by the</a:t>
            </a:r>
          </a:p>
          <a:p>
            <a:r>
              <a:rPr lang="en-US" b="1" dirty="0">
                <a:solidFill>
                  <a:srgbClr val="002060"/>
                </a:solidFill>
              </a:rPr>
              <a:t>programmer or by API developer to indicate that Assert statement fails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Example:</a:t>
            </a:r>
          </a:p>
          <a:p>
            <a:r>
              <a:rPr lang="en-US" b="1" dirty="0">
                <a:solidFill>
                  <a:srgbClr val="002060"/>
                </a:solidFill>
              </a:rPr>
              <a:t>assert(false);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686800" y="46291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31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3161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 descr="C:\Users\DELL\Desktop\jkklllll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2" y="742950"/>
            <a:ext cx="6440487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62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7" name="Google Shape;5267;p53"/>
          <p:cNvPicPr preferRelativeResize="0"/>
          <p:nvPr/>
        </p:nvPicPr>
        <p:blipFill rotWithShape="1">
          <a:blip r:embed="rId3">
            <a:alphaModFix/>
          </a:blip>
          <a:srcRect l="9241" r="36172"/>
          <a:stretch/>
        </p:blipFill>
        <p:spPr>
          <a:xfrm>
            <a:off x="-44525" y="0"/>
            <a:ext cx="4240476" cy="517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8" name="Google Shape;5268;p53"/>
          <p:cNvGrpSpPr/>
          <p:nvPr/>
        </p:nvGrpSpPr>
        <p:grpSpPr>
          <a:xfrm>
            <a:off x="3685379" y="10564"/>
            <a:ext cx="5375861" cy="5177700"/>
            <a:chOff x="3768189" y="-23750"/>
            <a:chExt cx="5375861" cy="5177700"/>
          </a:xfrm>
        </p:grpSpPr>
        <p:sp>
          <p:nvSpPr>
            <p:cNvPr id="5269" name="Google Shape;5269;p53"/>
            <p:cNvSpPr/>
            <p:nvPr/>
          </p:nvSpPr>
          <p:spPr>
            <a:xfrm>
              <a:off x="4148450" y="-23750"/>
              <a:ext cx="4995600" cy="5177700"/>
            </a:xfrm>
            <a:prstGeom prst="rect">
              <a:avLst/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53"/>
            <p:cNvSpPr/>
            <p:nvPr/>
          </p:nvSpPr>
          <p:spPr>
            <a:xfrm rot="-5400000">
              <a:off x="3510939" y="349631"/>
              <a:ext cx="902400" cy="387900"/>
            </a:xfrm>
            <a:prstGeom prst="triangle">
              <a:avLst>
                <a:gd name="adj" fmla="val 50000"/>
              </a:avLst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71" name="Google Shape;5271;p53"/>
          <p:cNvSpPr/>
          <p:nvPr/>
        </p:nvSpPr>
        <p:spPr>
          <a:xfrm>
            <a:off x="5155771" y="4629150"/>
            <a:ext cx="318754" cy="415658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2" name="Google Shape;5272;p53"/>
          <p:cNvGrpSpPr/>
          <p:nvPr/>
        </p:nvGrpSpPr>
        <p:grpSpPr>
          <a:xfrm>
            <a:off x="6936679" y="4623796"/>
            <a:ext cx="423112" cy="421012"/>
            <a:chOff x="-9961625" y="4048175"/>
            <a:chExt cx="357600" cy="355825"/>
          </a:xfrm>
        </p:grpSpPr>
        <p:sp>
          <p:nvSpPr>
            <p:cNvPr id="5273" name="Google Shape;5273;p53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53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53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53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53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53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79" name="Google Shape;5279;p53"/>
          <p:cNvGrpSpPr/>
          <p:nvPr/>
        </p:nvGrpSpPr>
        <p:grpSpPr>
          <a:xfrm>
            <a:off x="6053914" y="4629150"/>
            <a:ext cx="418468" cy="391580"/>
            <a:chOff x="-12643475" y="3657325"/>
            <a:chExt cx="353675" cy="330950"/>
          </a:xfrm>
        </p:grpSpPr>
        <p:sp>
          <p:nvSpPr>
            <p:cNvPr id="5280" name="Google Shape;5280;p53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53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53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53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53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53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6" name="Google Shape;5286;p53"/>
          <p:cNvGrpSpPr/>
          <p:nvPr/>
        </p:nvGrpSpPr>
        <p:grpSpPr>
          <a:xfrm>
            <a:off x="7880085" y="4584507"/>
            <a:ext cx="429106" cy="399637"/>
            <a:chOff x="-11295075" y="4092875"/>
            <a:chExt cx="355250" cy="330825"/>
          </a:xfrm>
        </p:grpSpPr>
        <p:sp>
          <p:nvSpPr>
            <p:cNvPr id="5287" name="Google Shape;5287;p53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p53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9" name="Google Shape;5289;p53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p53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p53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4073531" y="1581149"/>
            <a:ext cx="507047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1.7 Version </a:t>
            </a:r>
            <a:r>
              <a:rPr lang="en-US" sz="4400" b="1" dirty="0" err="1">
                <a:solidFill>
                  <a:schemeClr val="bg1"/>
                </a:solidFill>
              </a:rPr>
              <a:t>Enhansements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04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" y="209550"/>
            <a:ext cx="32004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If an exception raised inside any method then that method is responsible to</a:t>
            </a:r>
          </a:p>
          <a:p>
            <a:r>
              <a:rPr lang="en-US" b="1" dirty="0">
                <a:solidFill>
                  <a:srgbClr val="00B050"/>
                </a:solidFill>
              </a:rPr>
              <a:t>create Exception object with the following information</a:t>
            </a:r>
            <a:r>
              <a:rPr lang="en-US" b="1" dirty="0" smtClean="0">
                <a:solidFill>
                  <a:srgbClr val="00B050"/>
                </a:solidFill>
              </a:rPr>
              <a:t>.</a:t>
            </a:r>
          </a:p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 smtClean="0">
                <a:solidFill>
                  <a:srgbClr val="00B050"/>
                </a:solidFill>
              </a:rPr>
              <a:t>1. Name </a:t>
            </a:r>
            <a:r>
              <a:rPr lang="en-US" b="1" dirty="0">
                <a:solidFill>
                  <a:srgbClr val="00B050"/>
                </a:solidFill>
              </a:rPr>
              <a:t>of the exception</a:t>
            </a:r>
            <a:r>
              <a:rPr lang="en-US" b="1" dirty="0" smtClean="0">
                <a:solidFill>
                  <a:srgbClr val="00B050"/>
                </a:solidFill>
              </a:rPr>
              <a:t>.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2. Description of the exception</a:t>
            </a:r>
            <a:r>
              <a:rPr lang="en-US" b="1" dirty="0" smtClean="0">
                <a:solidFill>
                  <a:srgbClr val="00B050"/>
                </a:solidFill>
              </a:rPr>
              <a:t>.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3. Location of </a:t>
            </a:r>
            <a:r>
              <a:rPr lang="en-US" b="1" dirty="0" smtClean="0">
                <a:solidFill>
                  <a:srgbClr val="00B050"/>
                </a:solidFill>
              </a:rPr>
              <a:t>the exception. (</a:t>
            </a:r>
            <a:r>
              <a:rPr lang="en-US" b="1" dirty="0" err="1">
                <a:solidFill>
                  <a:srgbClr val="00B050"/>
                </a:solidFill>
              </a:rPr>
              <a:t>StackTrace</a:t>
            </a:r>
            <a:r>
              <a:rPr lang="en-US" b="1" dirty="0" smtClean="0">
                <a:solidFill>
                  <a:srgbClr val="00B050"/>
                </a:solidFill>
              </a:rPr>
              <a:t>)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2. After creating that Exception object, the method handovers that object to </a:t>
            </a:r>
            <a:r>
              <a:rPr lang="en-US" b="1" dirty="0" smtClean="0">
                <a:solidFill>
                  <a:srgbClr val="00B050"/>
                </a:solidFill>
              </a:rPr>
              <a:t>the JVM</a:t>
            </a:r>
            <a:r>
              <a:rPr lang="en-US" b="1" dirty="0">
                <a:solidFill>
                  <a:srgbClr val="00B050"/>
                </a:solidFill>
              </a:rPr>
              <a:t>.</a:t>
            </a:r>
          </a:p>
          <a:p>
            <a:r>
              <a:rPr lang="en-US" b="1" dirty="0">
                <a:solidFill>
                  <a:srgbClr val="00B050"/>
                </a:solidFill>
              </a:rPr>
              <a:t>3. JVM checks whether the method contains any exception handling code or not. </a:t>
            </a:r>
            <a:r>
              <a:rPr lang="en-US" b="1" dirty="0" smtClean="0">
                <a:solidFill>
                  <a:srgbClr val="00B050"/>
                </a:solidFill>
              </a:rPr>
              <a:t>If method </a:t>
            </a:r>
            <a:r>
              <a:rPr lang="en-US" b="1" dirty="0">
                <a:solidFill>
                  <a:srgbClr val="00B050"/>
                </a:solidFill>
              </a:rPr>
              <a:t>won't contain any handling code then JVM terminates that </a:t>
            </a:r>
            <a:r>
              <a:rPr lang="en-US" b="1" dirty="0" smtClean="0">
                <a:solidFill>
                  <a:srgbClr val="00B050"/>
                </a:solidFill>
              </a:rPr>
              <a:t>method abnormally </a:t>
            </a:r>
            <a:r>
              <a:rPr lang="en-US" b="1" dirty="0">
                <a:solidFill>
                  <a:srgbClr val="00B050"/>
                </a:solidFill>
              </a:rPr>
              <a:t>and removes corresponding entry form the stack.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47661" y="246786"/>
            <a:ext cx="2667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4. JVM identifies the caller method and checks whether the caller method contain</a:t>
            </a:r>
          </a:p>
          <a:p>
            <a:r>
              <a:rPr lang="en-US" b="1" dirty="0">
                <a:solidFill>
                  <a:srgbClr val="00B050"/>
                </a:solidFill>
              </a:rPr>
              <a:t>any handling code or not. If the caller method also does not contain handling</a:t>
            </a:r>
          </a:p>
          <a:p>
            <a:r>
              <a:rPr lang="en-US" b="1" dirty="0">
                <a:solidFill>
                  <a:srgbClr val="00B050"/>
                </a:solidFill>
              </a:rPr>
              <a:t>code then JVM terminates that caller method also abnormally and removes</a:t>
            </a:r>
          </a:p>
          <a:p>
            <a:r>
              <a:rPr lang="en-US" b="1" dirty="0">
                <a:solidFill>
                  <a:srgbClr val="00B050"/>
                </a:solidFill>
              </a:rPr>
              <a:t>corresponding entry from the stack.</a:t>
            </a:r>
          </a:p>
          <a:p>
            <a:r>
              <a:rPr lang="en-US" b="1" dirty="0">
                <a:solidFill>
                  <a:srgbClr val="00B050"/>
                </a:solidFill>
              </a:rPr>
              <a:t>5. This process will be continued until main() method and if the main() method also</a:t>
            </a:r>
          </a:p>
          <a:p>
            <a:r>
              <a:rPr lang="en-US" b="1" dirty="0">
                <a:solidFill>
                  <a:srgbClr val="00B050"/>
                </a:solidFill>
              </a:rPr>
              <a:t>doesn't contain any exception handling code then JVM terminates main()</a:t>
            </a:r>
          </a:p>
          <a:p>
            <a:r>
              <a:rPr lang="en-US" b="1" dirty="0">
                <a:solidFill>
                  <a:srgbClr val="00B050"/>
                </a:solidFill>
              </a:rPr>
              <a:t>method also and removes corresponding entry from the stack</a:t>
            </a:r>
            <a:r>
              <a:rPr lang="en-US" b="1" dirty="0" smtClean="0">
                <a:solidFill>
                  <a:srgbClr val="00B050"/>
                </a:solidFill>
              </a:rPr>
              <a:t>.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0" y="666750"/>
            <a:ext cx="3048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6. Then JVM handovers the responsibility of exception handling to the </a:t>
            </a:r>
            <a:r>
              <a:rPr lang="en-US" b="1" dirty="0" smtClean="0">
                <a:solidFill>
                  <a:srgbClr val="00B050"/>
                </a:solidFill>
              </a:rPr>
              <a:t>default exception </a:t>
            </a:r>
            <a:r>
              <a:rPr lang="en-US" b="1" dirty="0">
                <a:solidFill>
                  <a:srgbClr val="00B050"/>
                </a:solidFill>
              </a:rPr>
              <a:t>handler</a:t>
            </a:r>
            <a:r>
              <a:rPr lang="en-US" b="1" dirty="0" smtClean="0">
                <a:solidFill>
                  <a:srgbClr val="00B050"/>
                </a:solidFill>
              </a:rPr>
              <a:t>.</a:t>
            </a:r>
          </a:p>
          <a:p>
            <a:r>
              <a:rPr lang="en-US" b="1" dirty="0">
                <a:solidFill>
                  <a:srgbClr val="00B050"/>
                </a:solidFill>
              </a:rPr>
              <a:t>7. Default exception handler just print exception information to the console in the</a:t>
            </a:r>
          </a:p>
          <a:p>
            <a:r>
              <a:rPr lang="en-US" b="1" dirty="0">
                <a:solidFill>
                  <a:srgbClr val="00B050"/>
                </a:solidFill>
              </a:rPr>
              <a:t>following format and terminates the program abnormally.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686800" y="4632602"/>
            <a:ext cx="2487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4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2857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As part of 1.7 version enhancements in Exception Handling the following 2 </a:t>
            </a:r>
            <a:r>
              <a:rPr lang="en-US" b="1" dirty="0" smtClean="0">
                <a:solidFill>
                  <a:srgbClr val="92D050"/>
                </a:solidFill>
              </a:rPr>
              <a:t>concepts introduced</a:t>
            </a:r>
            <a:endParaRPr lang="en-US" b="1" dirty="0">
              <a:solidFill>
                <a:srgbClr val="92D050"/>
              </a:solidFill>
            </a:endParaRPr>
          </a:p>
          <a:p>
            <a:r>
              <a:rPr lang="en-US" b="1" dirty="0">
                <a:solidFill>
                  <a:srgbClr val="92D050"/>
                </a:solidFill>
              </a:rPr>
              <a:t>1. try with resources</a:t>
            </a:r>
          </a:p>
          <a:p>
            <a:r>
              <a:rPr lang="en-US" b="1" dirty="0">
                <a:solidFill>
                  <a:srgbClr val="92D050"/>
                </a:solidFill>
              </a:rPr>
              <a:t>2. multi catch block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14287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1.try with resources</a:t>
            </a:r>
          </a:p>
          <a:p>
            <a:r>
              <a:rPr lang="en-US" b="1" dirty="0" err="1">
                <a:solidFill>
                  <a:srgbClr val="92D050"/>
                </a:solidFill>
              </a:rPr>
              <a:t>Untill</a:t>
            </a:r>
            <a:r>
              <a:rPr lang="en-US" b="1" dirty="0">
                <a:solidFill>
                  <a:srgbClr val="92D050"/>
                </a:solidFill>
              </a:rPr>
              <a:t> 1.6 version it is highly recommended to write finally block to close all resources</a:t>
            </a:r>
          </a:p>
          <a:p>
            <a:r>
              <a:rPr lang="en-US" b="1" dirty="0">
                <a:solidFill>
                  <a:srgbClr val="92D050"/>
                </a:solidFill>
              </a:rPr>
              <a:t>which are open as part of try block.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382857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92D050"/>
                </a:solidFill>
              </a:rPr>
              <a:t>BufferedReader</a:t>
            </a:r>
            <a:r>
              <a:rPr lang="en-US" b="1" dirty="0">
                <a:solidFill>
                  <a:srgbClr val="92D050"/>
                </a:solidFill>
              </a:rPr>
              <a:t> </a:t>
            </a:r>
            <a:r>
              <a:rPr lang="en-US" b="1" dirty="0" err="1">
                <a:solidFill>
                  <a:srgbClr val="92D050"/>
                </a:solidFill>
              </a:rPr>
              <a:t>br</a:t>
            </a:r>
            <a:r>
              <a:rPr lang="en-US" b="1" dirty="0">
                <a:solidFill>
                  <a:srgbClr val="92D050"/>
                </a:solidFill>
              </a:rPr>
              <a:t>=null;</a:t>
            </a:r>
          </a:p>
          <a:p>
            <a:r>
              <a:rPr lang="en-US" b="1" dirty="0">
                <a:solidFill>
                  <a:srgbClr val="92D050"/>
                </a:solidFill>
              </a:rPr>
              <a:t>try{</a:t>
            </a:r>
          </a:p>
          <a:p>
            <a:r>
              <a:rPr lang="en-US" b="1" dirty="0" err="1">
                <a:solidFill>
                  <a:srgbClr val="92D050"/>
                </a:solidFill>
              </a:rPr>
              <a:t>br</a:t>
            </a:r>
            <a:r>
              <a:rPr lang="en-US" b="1" dirty="0">
                <a:solidFill>
                  <a:srgbClr val="92D050"/>
                </a:solidFill>
              </a:rPr>
              <a:t>=new </a:t>
            </a:r>
            <a:r>
              <a:rPr lang="en-US" b="1" dirty="0" err="1">
                <a:solidFill>
                  <a:srgbClr val="92D050"/>
                </a:solidFill>
              </a:rPr>
              <a:t>BufferedReader</a:t>
            </a:r>
            <a:r>
              <a:rPr lang="en-US" b="1" dirty="0">
                <a:solidFill>
                  <a:srgbClr val="92D050"/>
                </a:solidFill>
              </a:rPr>
              <a:t>(new </a:t>
            </a:r>
            <a:r>
              <a:rPr lang="en-US" b="1" dirty="0" err="1">
                <a:solidFill>
                  <a:srgbClr val="92D050"/>
                </a:solidFill>
              </a:rPr>
              <a:t>FileReader</a:t>
            </a:r>
            <a:r>
              <a:rPr lang="en-US" b="1" dirty="0">
                <a:solidFill>
                  <a:srgbClr val="92D050"/>
                </a:solidFill>
              </a:rPr>
              <a:t>("abc.txt"));</a:t>
            </a:r>
          </a:p>
          <a:p>
            <a:r>
              <a:rPr lang="en-US" b="1" dirty="0">
                <a:solidFill>
                  <a:srgbClr val="92D050"/>
                </a:solidFill>
              </a:rPr>
              <a:t>//use </a:t>
            </a:r>
            <a:r>
              <a:rPr lang="en-US" b="1" dirty="0" err="1">
                <a:solidFill>
                  <a:srgbClr val="92D050"/>
                </a:solidFill>
              </a:rPr>
              <a:t>br</a:t>
            </a:r>
            <a:r>
              <a:rPr lang="en-US" b="1" dirty="0">
                <a:solidFill>
                  <a:srgbClr val="92D050"/>
                </a:solidFill>
              </a:rPr>
              <a:t> based on our requirements</a:t>
            </a:r>
          </a:p>
          <a:p>
            <a:r>
              <a:rPr lang="en-US" b="1" dirty="0">
                <a:solidFill>
                  <a:srgbClr val="92D050"/>
                </a:solidFill>
              </a:rPr>
              <a:t>}</a:t>
            </a:r>
          </a:p>
          <a:p>
            <a:r>
              <a:rPr lang="en-US" b="1" dirty="0">
                <a:solidFill>
                  <a:srgbClr val="92D050"/>
                </a:solidFill>
              </a:rPr>
              <a:t>catch(</a:t>
            </a:r>
            <a:r>
              <a:rPr lang="en-US" b="1" dirty="0" err="1">
                <a:solidFill>
                  <a:srgbClr val="92D050"/>
                </a:solidFill>
              </a:rPr>
              <a:t>IOException</a:t>
            </a:r>
            <a:r>
              <a:rPr lang="en-US" b="1" dirty="0">
                <a:solidFill>
                  <a:srgbClr val="92D050"/>
                </a:solidFill>
              </a:rPr>
              <a:t> e) {</a:t>
            </a:r>
          </a:p>
          <a:p>
            <a:r>
              <a:rPr lang="en-US" b="1" dirty="0">
                <a:solidFill>
                  <a:srgbClr val="92D050"/>
                </a:solidFill>
              </a:rPr>
              <a:t>// handling code</a:t>
            </a:r>
          </a:p>
          <a:p>
            <a:r>
              <a:rPr lang="en-US" b="1" dirty="0">
                <a:solidFill>
                  <a:srgbClr val="92D050"/>
                </a:solidFill>
              </a:rPr>
              <a:t>}</a:t>
            </a:r>
          </a:p>
          <a:p>
            <a:r>
              <a:rPr lang="en-US" b="1" dirty="0">
                <a:solidFill>
                  <a:srgbClr val="92D050"/>
                </a:solidFill>
              </a:rPr>
              <a:t>finally {</a:t>
            </a:r>
          </a:p>
          <a:p>
            <a:r>
              <a:rPr lang="en-US" b="1" dirty="0">
                <a:solidFill>
                  <a:srgbClr val="92D050"/>
                </a:solidFill>
              </a:rPr>
              <a:t>if(</a:t>
            </a:r>
            <a:r>
              <a:rPr lang="en-US" b="1" dirty="0" err="1">
                <a:solidFill>
                  <a:srgbClr val="92D050"/>
                </a:solidFill>
              </a:rPr>
              <a:t>br</a:t>
            </a:r>
            <a:r>
              <a:rPr lang="en-US" b="1" dirty="0">
                <a:solidFill>
                  <a:srgbClr val="92D050"/>
                </a:solidFill>
              </a:rPr>
              <a:t> != null)</a:t>
            </a:r>
          </a:p>
          <a:p>
            <a:r>
              <a:rPr lang="en-US" b="1" dirty="0" err="1">
                <a:solidFill>
                  <a:srgbClr val="92D050"/>
                </a:solidFill>
              </a:rPr>
              <a:t>br.close</a:t>
            </a:r>
            <a:r>
              <a:rPr lang="en-US" b="1" dirty="0">
                <a:solidFill>
                  <a:srgbClr val="92D050"/>
                </a:solidFill>
              </a:rPr>
              <a:t>();</a:t>
            </a:r>
          </a:p>
          <a:p>
            <a:r>
              <a:rPr lang="en-US" b="1" dirty="0">
                <a:solidFill>
                  <a:srgbClr val="92D050"/>
                </a:solidFill>
              </a:rPr>
              <a:t>}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4400" y="305365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problems in this approach :</a:t>
            </a:r>
          </a:p>
          <a:p>
            <a:r>
              <a:rPr lang="en-US" dirty="0">
                <a:solidFill>
                  <a:srgbClr val="92D050"/>
                </a:solidFill>
              </a:rPr>
              <a:t> </a:t>
            </a:r>
            <a:r>
              <a:rPr lang="en-US" b="1" dirty="0">
                <a:solidFill>
                  <a:srgbClr val="92D050"/>
                </a:solidFill>
              </a:rPr>
              <a:t>Compulsory programmer is required to close all opened resources with increases</a:t>
            </a:r>
          </a:p>
          <a:p>
            <a:r>
              <a:rPr lang="en-US" b="1" dirty="0">
                <a:solidFill>
                  <a:srgbClr val="92D050"/>
                </a:solidFill>
              </a:rPr>
              <a:t>the complexity of the programming</a:t>
            </a:r>
          </a:p>
          <a:p>
            <a:r>
              <a:rPr lang="en-US" dirty="0">
                <a:solidFill>
                  <a:srgbClr val="92D050"/>
                </a:solidFill>
              </a:rPr>
              <a:t> </a:t>
            </a:r>
            <a:r>
              <a:rPr lang="en-US" b="1" dirty="0">
                <a:solidFill>
                  <a:srgbClr val="92D050"/>
                </a:solidFill>
              </a:rPr>
              <a:t>Compulsory we should write finally block explicitly which increases length of the</a:t>
            </a:r>
          </a:p>
          <a:p>
            <a:r>
              <a:rPr lang="en-US" b="1" dirty="0">
                <a:solidFill>
                  <a:srgbClr val="92D050"/>
                </a:solidFill>
              </a:rPr>
              <a:t>code and reviews readability.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99472" y="46291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32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5029200" y="2193481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To overcome these problems Sun People introduced "try with resources" in 1.7</a:t>
            </a:r>
          </a:p>
          <a:p>
            <a:r>
              <a:rPr lang="en-US" b="1" dirty="0">
                <a:solidFill>
                  <a:srgbClr val="92D050"/>
                </a:solidFill>
              </a:rPr>
              <a:t>version.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36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28600" y="514350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The main advantage of "try with resources" </a:t>
            </a:r>
            <a:r>
              <a:rPr lang="en-US" b="1" dirty="0" smtClean="0"/>
              <a:t>is</a:t>
            </a:r>
          </a:p>
          <a:p>
            <a:endParaRPr lang="en-US" b="1" dirty="0"/>
          </a:p>
          <a:p>
            <a:r>
              <a:rPr lang="en-US" b="1" dirty="0"/>
              <a:t>the resources which are opened as part of try block will be closed automatically</a:t>
            </a:r>
          </a:p>
          <a:p>
            <a:r>
              <a:rPr lang="en-US" b="1" dirty="0"/>
              <a:t>Once the control reaches end of the try block either normally or abnormally and hence</a:t>
            </a:r>
          </a:p>
          <a:p>
            <a:r>
              <a:rPr lang="en-US" b="1" dirty="0"/>
              <a:t>we are not required to close explicitly so that the complexity of programming will be</a:t>
            </a:r>
          </a:p>
          <a:p>
            <a:r>
              <a:rPr lang="en-US" b="1" dirty="0" err="1"/>
              <a:t>reduced.It</a:t>
            </a:r>
            <a:r>
              <a:rPr lang="en-US" b="1" dirty="0"/>
              <a:t> is not required to write finally block explicitly and hence length of the code</a:t>
            </a:r>
          </a:p>
          <a:p>
            <a:r>
              <a:rPr lang="en-US" b="1" dirty="0"/>
              <a:t>will be reduced and readability will be improved.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836367" y="406628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try(</a:t>
            </a:r>
            <a:r>
              <a:rPr lang="en-US" b="1" dirty="0" err="1"/>
              <a:t>BufferedReader</a:t>
            </a:r>
            <a:r>
              <a:rPr lang="en-US" b="1" dirty="0"/>
              <a:t> </a:t>
            </a:r>
            <a:r>
              <a:rPr lang="en-US" b="1" dirty="0" err="1"/>
              <a:t>br</a:t>
            </a:r>
            <a:r>
              <a:rPr lang="en-US" b="1" dirty="0"/>
              <a:t>=new </a:t>
            </a:r>
            <a:r>
              <a:rPr lang="en-US" b="1" dirty="0" err="1"/>
              <a:t>BufferedReader</a:t>
            </a:r>
            <a:r>
              <a:rPr lang="en-US" b="1" dirty="0"/>
              <a:t>(new </a:t>
            </a:r>
            <a:r>
              <a:rPr lang="en-US" b="1" dirty="0" err="1"/>
              <a:t>FileReader</a:t>
            </a:r>
            <a:r>
              <a:rPr lang="en-US" b="1" dirty="0"/>
              <a:t>("abc.txt")))</a:t>
            </a:r>
          </a:p>
          <a:p>
            <a:r>
              <a:rPr lang="en-US" b="1" dirty="0"/>
              <a:t>{</a:t>
            </a:r>
          </a:p>
          <a:p>
            <a:r>
              <a:rPr lang="en-US" b="1" dirty="0"/>
              <a:t>use be based on our requirement, </a:t>
            </a:r>
            <a:r>
              <a:rPr lang="en-US" b="1" dirty="0" err="1"/>
              <a:t>br</a:t>
            </a:r>
            <a:r>
              <a:rPr lang="en-US" b="1" dirty="0"/>
              <a:t> will be closed automatically ,</a:t>
            </a:r>
          </a:p>
          <a:p>
            <a:r>
              <a:rPr lang="en-US" b="1" dirty="0" err="1"/>
              <a:t>Onec</a:t>
            </a:r>
            <a:r>
              <a:rPr lang="en-US" b="1" dirty="0"/>
              <a:t> control reaches end of try either normally</a:t>
            </a:r>
          </a:p>
          <a:p>
            <a:r>
              <a:rPr lang="en-US" b="1" dirty="0"/>
              <a:t>or abnormally and we are not required to close explicitly</a:t>
            </a:r>
          </a:p>
          <a:p>
            <a:r>
              <a:rPr lang="en-US" b="1" dirty="0"/>
              <a:t>}</a:t>
            </a:r>
          </a:p>
          <a:p>
            <a:r>
              <a:rPr lang="en-US" b="1" dirty="0"/>
              <a:t>catch(</a:t>
            </a:r>
            <a:r>
              <a:rPr lang="en-US" b="1" dirty="0" err="1"/>
              <a:t>IOException</a:t>
            </a:r>
            <a:r>
              <a:rPr lang="en-US" b="1" dirty="0"/>
              <a:t> e) {</a:t>
            </a:r>
          </a:p>
          <a:p>
            <a:r>
              <a:rPr lang="en-US" b="1" dirty="0"/>
              <a:t>// handling code</a:t>
            </a:r>
          </a:p>
          <a:p>
            <a:r>
              <a:rPr lang="en-US" b="1" dirty="0"/>
              <a:t>}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534400" y="45529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33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7028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200" y="514350"/>
            <a:ext cx="4572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Conclusions</a:t>
            </a:r>
            <a:r>
              <a:rPr lang="en-US" b="1" dirty="0" smtClean="0">
                <a:solidFill>
                  <a:srgbClr val="7030A0"/>
                </a:solidFill>
              </a:rPr>
              <a:t>: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1. We can declare any no of resources but all these resources should be </a:t>
            </a:r>
            <a:r>
              <a:rPr lang="en-US" b="1" dirty="0" err="1">
                <a:solidFill>
                  <a:srgbClr val="7030A0"/>
                </a:solidFill>
              </a:rPr>
              <a:t>seperated</a:t>
            </a:r>
            <a:r>
              <a:rPr lang="en-US" b="1" dirty="0">
                <a:solidFill>
                  <a:srgbClr val="7030A0"/>
                </a:solidFill>
              </a:rPr>
              <a:t> with</a:t>
            </a:r>
          </a:p>
          <a:p>
            <a:r>
              <a:rPr lang="en-US" b="1" dirty="0">
                <a:solidFill>
                  <a:srgbClr val="7030A0"/>
                </a:solidFill>
              </a:rPr>
              <a:t>;(semicolon)</a:t>
            </a:r>
          </a:p>
          <a:p>
            <a:r>
              <a:rPr lang="en-US" b="1" dirty="0">
                <a:solidFill>
                  <a:srgbClr val="7030A0"/>
                </a:solidFill>
              </a:rPr>
              <a:t>try(R1 ; R2 ; R3)</a:t>
            </a:r>
          </a:p>
          <a:p>
            <a:r>
              <a:rPr lang="en-US" b="1" dirty="0">
                <a:solidFill>
                  <a:srgbClr val="7030A0"/>
                </a:solidFill>
              </a:rPr>
              <a:t>{</a:t>
            </a:r>
          </a:p>
          <a:p>
            <a:r>
              <a:rPr lang="en-US" b="1" dirty="0">
                <a:solidFill>
                  <a:srgbClr val="7030A0"/>
                </a:solidFill>
              </a:rPr>
              <a:t>-------------</a:t>
            </a:r>
          </a:p>
          <a:p>
            <a:r>
              <a:rPr lang="en-US" b="1" dirty="0">
                <a:solidFill>
                  <a:srgbClr val="7030A0"/>
                </a:solidFill>
              </a:rPr>
              <a:t>-------------</a:t>
            </a:r>
          </a:p>
          <a:p>
            <a:r>
              <a:rPr lang="en-US" b="1" dirty="0">
                <a:solidFill>
                  <a:srgbClr val="7030A0"/>
                </a:solidFill>
              </a:rPr>
              <a:t>}</a:t>
            </a:r>
          </a:p>
          <a:p>
            <a:r>
              <a:rPr lang="en-US" b="1" dirty="0">
                <a:solidFill>
                  <a:srgbClr val="7030A0"/>
                </a:solidFill>
              </a:rPr>
              <a:t>2. All resources should be </a:t>
            </a:r>
            <a:r>
              <a:rPr lang="en-US" b="1" dirty="0" err="1">
                <a:solidFill>
                  <a:srgbClr val="7030A0"/>
                </a:solidFill>
              </a:rPr>
              <a:t>AutoCloseable</a:t>
            </a:r>
            <a:r>
              <a:rPr lang="en-US" b="1" dirty="0">
                <a:solidFill>
                  <a:srgbClr val="7030A0"/>
                </a:solidFill>
              </a:rPr>
              <a:t> resources. A resource is said to be auto</a:t>
            </a:r>
          </a:p>
          <a:p>
            <a:r>
              <a:rPr lang="en-US" b="1" dirty="0">
                <a:solidFill>
                  <a:srgbClr val="7030A0"/>
                </a:solidFill>
              </a:rPr>
              <a:t>closable if and only if the corresponding class implements the </a:t>
            </a:r>
            <a:r>
              <a:rPr lang="en-US" b="1" dirty="0" err="1">
                <a:solidFill>
                  <a:srgbClr val="7030A0"/>
                </a:solidFill>
              </a:rPr>
              <a:t>java.lang.AutoCloseable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interface either directly or indirectly.</a:t>
            </a:r>
          </a:p>
          <a:p>
            <a:r>
              <a:rPr lang="en-US" b="1" dirty="0">
                <a:solidFill>
                  <a:srgbClr val="7030A0"/>
                </a:solidFill>
              </a:rPr>
              <a:t>All database related, network related and file </a:t>
            </a:r>
            <a:r>
              <a:rPr lang="en-US" b="1" dirty="0" err="1">
                <a:solidFill>
                  <a:srgbClr val="7030A0"/>
                </a:solidFill>
              </a:rPr>
              <a:t>io</a:t>
            </a:r>
            <a:r>
              <a:rPr lang="en-US" b="1" dirty="0">
                <a:solidFill>
                  <a:srgbClr val="7030A0"/>
                </a:solidFill>
              </a:rPr>
              <a:t> related resources already</a:t>
            </a:r>
          </a:p>
          <a:p>
            <a:r>
              <a:rPr lang="en-US" b="1" dirty="0">
                <a:solidFill>
                  <a:srgbClr val="7030A0"/>
                </a:solidFill>
              </a:rPr>
              <a:t>implemented </a:t>
            </a:r>
            <a:r>
              <a:rPr lang="en-US" b="1" dirty="0" err="1">
                <a:solidFill>
                  <a:srgbClr val="7030A0"/>
                </a:solidFill>
              </a:rPr>
              <a:t>AutoCloseable</a:t>
            </a:r>
            <a:r>
              <a:rPr lang="en-US" b="1" dirty="0">
                <a:solidFill>
                  <a:srgbClr val="7030A0"/>
                </a:solidFill>
              </a:rPr>
              <a:t> interface. Being a programmer we should aware and we</a:t>
            </a:r>
          </a:p>
          <a:p>
            <a:r>
              <a:rPr lang="en-US" b="1" dirty="0">
                <a:solidFill>
                  <a:srgbClr val="7030A0"/>
                </a:solidFill>
              </a:rPr>
              <a:t>are not required to do anything extra</a:t>
            </a:r>
            <a:r>
              <a:rPr lang="en-US" b="1" dirty="0" smtClean="0">
                <a:solidFill>
                  <a:srgbClr val="7030A0"/>
                </a:solidFill>
              </a:rPr>
              <a:t>.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0" y="488479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3. All resource reference variables are implicitly final and hence we can't perform</a:t>
            </a:r>
          </a:p>
          <a:p>
            <a:r>
              <a:rPr lang="en-US" b="1" dirty="0">
                <a:solidFill>
                  <a:srgbClr val="7030A0"/>
                </a:solidFill>
              </a:rPr>
              <a:t>reassignment with in the try block.</a:t>
            </a:r>
          </a:p>
          <a:p>
            <a:r>
              <a:rPr lang="en-US" b="1" dirty="0">
                <a:solidFill>
                  <a:srgbClr val="7030A0"/>
                </a:solidFill>
              </a:rPr>
              <a:t>try(</a:t>
            </a:r>
            <a:r>
              <a:rPr lang="en-US" b="1" dirty="0" err="1">
                <a:solidFill>
                  <a:srgbClr val="7030A0"/>
                </a:solidFill>
              </a:rPr>
              <a:t>BufferedReader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br</a:t>
            </a:r>
            <a:r>
              <a:rPr lang="en-US" b="1" dirty="0">
                <a:solidFill>
                  <a:srgbClr val="7030A0"/>
                </a:solidFill>
              </a:rPr>
              <a:t>=new </a:t>
            </a:r>
            <a:r>
              <a:rPr lang="en-US" b="1" dirty="0" err="1">
                <a:solidFill>
                  <a:srgbClr val="7030A0"/>
                </a:solidFill>
              </a:rPr>
              <a:t>BufferedReader</a:t>
            </a:r>
            <a:r>
              <a:rPr lang="en-US" b="1" dirty="0">
                <a:solidFill>
                  <a:srgbClr val="7030A0"/>
                </a:solidFill>
              </a:rPr>
              <a:t>(new </a:t>
            </a:r>
            <a:r>
              <a:rPr lang="en-US" b="1" dirty="0" err="1">
                <a:solidFill>
                  <a:srgbClr val="7030A0"/>
                </a:solidFill>
              </a:rPr>
              <a:t>FileReader</a:t>
            </a:r>
            <a:r>
              <a:rPr lang="en-US" b="1" dirty="0">
                <a:solidFill>
                  <a:srgbClr val="7030A0"/>
                </a:solidFill>
              </a:rPr>
              <a:t>("abc.txt"))) ;</a:t>
            </a:r>
          </a:p>
          <a:p>
            <a:r>
              <a:rPr lang="en-US" b="1" dirty="0">
                <a:solidFill>
                  <a:srgbClr val="7030A0"/>
                </a:solidFill>
              </a:rPr>
              <a:t>{</a:t>
            </a:r>
          </a:p>
          <a:p>
            <a:r>
              <a:rPr lang="en-US" b="1" dirty="0" err="1">
                <a:solidFill>
                  <a:srgbClr val="7030A0"/>
                </a:solidFill>
              </a:rPr>
              <a:t>br</a:t>
            </a:r>
            <a:r>
              <a:rPr lang="en-US" b="1" dirty="0">
                <a:solidFill>
                  <a:srgbClr val="7030A0"/>
                </a:solidFill>
              </a:rPr>
              <a:t>=new </a:t>
            </a:r>
            <a:r>
              <a:rPr lang="en-US" b="1" dirty="0" err="1">
                <a:solidFill>
                  <a:srgbClr val="7030A0"/>
                </a:solidFill>
              </a:rPr>
              <a:t>BufferedReader</a:t>
            </a:r>
            <a:r>
              <a:rPr lang="en-US" b="1" dirty="0">
                <a:solidFill>
                  <a:srgbClr val="7030A0"/>
                </a:solidFill>
              </a:rPr>
              <a:t>(new </a:t>
            </a:r>
            <a:r>
              <a:rPr lang="en-US" b="1" dirty="0" err="1">
                <a:solidFill>
                  <a:srgbClr val="7030A0"/>
                </a:solidFill>
              </a:rPr>
              <a:t>FileReader</a:t>
            </a:r>
            <a:r>
              <a:rPr lang="en-US" b="1" dirty="0">
                <a:solidFill>
                  <a:srgbClr val="7030A0"/>
                </a:solidFill>
              </a:rPr>
              <a:t>("abc.txt"));</a:t>
            </a:r>
          </a:p>
          <a:p>
            <a:r>
              <a:rPr lang="en-US" b="1" dirty="0">
                <a:solidFill>
                  <a:srgbClr val="7030A0"/>
                </a:solidFill>
              </a:rPr>
              <a:t>}</a:t>
            </a:r>
          </a:p>
          <a:p>
            <a:r>
              <a:rPr lang="en-US" b="1" dirty="0">
                <a:solidFill>
                  <a:srgbClr val="7030A0"/>
                </a:solidFill>
              </a:rPr>
              <a:t>output :</a:t>
            </a:r>
          </a:p>
          <a:p>
            <a:r>
              <a:rPr lang="en-US" b="1" dirty="0">
                <a:solidFill>
                  <a:srgbClr val="7030A0"/>
                </a:solidFill>
              </a:rPr>
              <a:t>CE : Can't reassign a value to final variable </a:t>
            </a:r>
            <a:r>
              <a:rPr lang="en-US" b="1" dirty="0" err="1">
                <a:solidFill>
                  <a:srgbClr val="7030A0"/>
                </a:solidFill>
              </a:rPr>
              <a:t>br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0" y="2753464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4.Untill 1.6 version try should be followed by either catch or finally but 1.7 version </a:t>
            </a:r>
            <a:r>
              <a:rPr lang="en-US" b="1" dirty="0" smtClean="0">
                <a:solidFill>
                  <a:srgbClr val="7030A0"/>
                </a:solidFill>
              </a:rPr>
              <a:t>we can </a:t>
            </a:r>
            <a:r>
              <a:rPr lang="en-US" b="1" dirty="0">
                <a:solidFill>
                  <a:srgbClr val="7030A0"/>
                </a:solidFill>
              </a:rPr>
              <a:t>take only try with resource without catch or finally</a:t>
            </a:r>
          </a:p>
          <a:p>
            <a:r>
              <a:rPr lang="en-US" b="1" dirty="0">
                <a:solidFill>
                  <a:srgbClr val="7030A0"/>
                </a:solidFill>
              </a:rPr>
              <a:t>try(R</a:t>
            </a:r>
            <a:r>
              <a:rPr lang="en-US" b="1" dirty="0" smtClean="0">
                <a:solidFill>
                  <a:srgbClr val="7030A0"/>
                </a:solidFill>
              </a:rPr>
              <a:t>)</a:t>
            </a:r>
          </a:p>
          <a:p>
            <a:r>
              <a:rPr lang="en-US" b="1" dirty="0">
                <a:solidFill>
                  <a:srgbClr val="7030A0"/>
                </a:solidFill>
              </a:rPr>
              <a:t>{ //valid</a:t>
            </a:r>
          </a:p>
          <a:p>
            <a:r>
              <a:rPr lang="en-US" b="1" dirty="0">
                <a:solidFill>
                  <a:srgbClr val="7030A0"/>
                </a:solidFill>
              </a:rPr>
              <a:t>}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34400" y="4627673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/>
              <a:t>33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2107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200" y="6667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5.The main advantage of "try with resources" is finally block will become dummy</a:t>
            </a:r>
          </a:p>
          <a:p>
            <a:r>
              <a:rPr lang="en-US" b="1" dirty="0"/>
              <a:t>because we are not required to close resources of explicitly.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180975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Until 1.6 version ,</a:t>
            </a:r>
            <a:r>
              <a:rPr lang="en-US" b="1" dirty="0" err="1"/>
              <a:t>Eventhough</a:t>
            </a:r>
            <a:r>
              <a:rPr lang="en-US" b="1" dirty="0"/>
              <a:t> Multiple Exceptions having same handling code we have</a:t>
            </a:r>
          </a:p>
          <a:p>
            <a:r>
              <a:rPr lang="en-US" b="1" dirty="0"/>
              <a:t>to write a separate catch block for every exceptions, it increases length of the code and</a:t>
            </a:r>
          </a:p>
          <a:p>
            <a:r>
              <a:rPr lang="en-US" b="1" dirty="0"/>
              <a:t>reviews readability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4800" y="2979301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try{</a:t>
            </a:r>
          </a:p>
          <a:p>
            <a:r>
              <a:rPr lang="en-US" b="1" dirty="0"/>
              <a:t>-----------------</a:t>
            </a:r>
          </a:p>
          <a:p>
            <a:r>
              <a:rPr lang="en-US" b="1" dirty="0"/>
              <a:t>-----------------</a:t>
            </a:r>
          </a:p>
          <a:p>
            <a:r>
              <a:rPr lang="en-US" b="1" dirty="0"/>
              <a:t>}</a:t>
            </a:r>
          </a:p>
          <a:p>
            <a:r>
              <a:rPr lang="en-US" b="1" dirty="0"/>
              <a:t>catch(</a:t>
            </a:r>
            <a:r>
              <a:rPr lang="en-US" b="1" dirty="0" err="1"/>
              <a:t>ArithmeticException</a:t>
            </a:r>
            <a:r>
              <a:rPr lang="en-US" b="1" dirty="0"/>
              <a:t> e) {</a:t>
            </a:r>
          </a:p>
          <a:p>
            <a:r>
              <a:rPr lang="en-US" b="1" dirty="0" err="1"/>
              <a:t>e.printStackTrace</a:t>
            </a:r>
            <a:r>
              <a:rPr lang="en-US" b="1" dirty="0"/>
              <a:t>();</a:t>
            </a:r>
          </a:p>
          <a:p>
            <a:r>
              <a:rPr lang="en-US" b="1" dirty="0"/>
              <a:t>}</a:t>
            </a:r>
          </a:p>
          <a:p>
            <a:r>
              <a:rPr lang="en-US" b="1" dirty="0"/>
              <a:t>catch(</a:t>
            </a:r>
            <a:r>
              <a:rPr lang="en-US" b="1" dirty="0" err="1"/>
              <a:t>NullPointerException</a:t>
            </a:r>
            <a:r>
              <a:rPr lang="en-US" b="1" dirty="0"/>
              <a:t> e) {</a:t>
            </a:r>
          </a:p>
          <a:p>
            <a:r>
              <a:rPr lang="en-US" b="1" dirty="0" err="1"/>
              <a:t>e.printStackTrace</a:t>
            </a:r>
            <a:r>
              <a:rPr lang="en-US" b="1" dirty="0"/>
              <a:t>();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00600" y="514350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}</a:t>
            </a:r>
          </a:p>
          <a:p>
            <a:r>
              <a:rPr lang="en-US" b="1" dirty="0"/>
              <a:t>catch(</a:t>
            </a:r>
            <a:r>
              <a:rPr lang="en-US" b="1" dirty="0" err="1"/>
              <a:t>ClassCastException</a:t>
            </a:r>
            <a:r>
              <a:rPr lang="en-US" b="1" dirty="0"/>
              <a:t> e) {</a:t>
            </a:r>
          </a:p>
          <a:p>
            <a:r>
              <a:rPr lang="en-US" b="1" dirty="0" err="1"/>
              <a:t>System.out.println</a:t>
            </a:r>
            <a:r>
              <a:rPr lang="en-US" b="1" dirty="0"/>
              <a:t>(</a:t>
            </a:r>
            <a:r>
              <a:rPr lang="en-US" b="1" dirty="0" err="1"/>
              <a:t>e.getMessage</a:t>
            </a:r>
            <a:r>
              <a:rPr lang="en-US" b="1" dirty="0"/>
              <a:t>());</a:t>
            </a:r>
          </a:p>
          <a:p>
            <a:r>
              <a:rPr lang="en-US" b="1" dirty="0"/>
              <a:t>}</a:t>
            </a:r>
          </a:p>
          <a:p>
            <a:r>
              <a:rPr lang="en-US" b="1" dirty="0"/>
              <a:t>catch(</a:t>
            </a:r>
            <a:r>
              <a:rPr lang="en-US" b="1" dirty="0" err="1"/>
              <a:t>IOException</a:t>
            </a:r>
            <a:r>
              <a:rPr lang="en-US" b="1" dirty="0"/>
              <a:t> e) {</a:t>
            </a:r>
          </a:p>
          <a:p>
            <a:r>
              <a:rPr lang="en-US" b="1" dirty="0" err="1"/>
              <a:t>System.out.println</a:t>
            </a:r>
            <a:r>
              <a:rPr lang="en-US" b="1" dirty="0"/>
              <a:t>(</a:t>
            </a:r>
            <a:r>
              <a:rPr lang="en-US" b="1" dirty="0" err="1"/>
              <a:t>e.getMessage</a:t>
            </a:r>
            <a:r>
              <a:rPr lang="en-US" b="1" dirty="0"/>
              <a:t>());</a:t>
            </a:r>
          </a:p>
          <a:p>
            <a:r>
              <a:rPr lang="en-US" b="1" dirty="0"/>
              <a:t>}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604657" y="2556889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To overcome this problem Sun People introduced "Multi catch block" concept in 1.7</a:t>
            </a:r>
          </a:p>
          <a:p>
            <a:r>
              <a:rPr lang="en-US" b="1" dirty="0"/>
              <a:t>version.</a:t>
            </a:r>
          </a:p>
          <a:p>
            <a:r>
              <a:rPr lang="en-US" b="1" dirty="0"/>
              <a:t>The main advantage of multi catch block is we can write a single catch block , which can</a:t>
            </a:r>
          </a:p>
          <a:p>
            <a:r>
              <a:rPr lang="en-US" b="1" dirty="0"/>
              <a:t>handle multiple different exceptions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77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81000" y="666750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try{</a:t>
            </a:r>
          </a:p>
          <a:p>
            <a:r>
              <a:rPr lang="en-US" b="1" dirty="0">
                <a:solidFill>
                  <a:srgbClr val="002060"/>
                </a:solidFill>
              </a:rPr>
              <a:t>-----------------</a:t>
            </a:r>
          </a:p>
          <a:p>
            <a:r>
              <a:rPr lang="en-US" b="1" dirty="0">
                <a:solidFill>
                  <a:srgbClr val="002060"/>
                </a:solidFill>
              </a:rPr>
              <a:t>-----------------</a:t>
            </a: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</a:p>
          <a:p>
            <a:r>
              <a:rPr lang="en-US" b="1" dirty="0">
                <a:solidFill>
                  <a:srgbClr val="002060"/>
                </a:solidFill>
              </a:rPr>
              <a:t>catch(</a:t>
            </a:r>
            <a:r>
              <a:rPr lang="en-US" b="1" dirty="0" err="1">
                <a:solidFill>
                  <a:srgbClr val="002060"/>
                </a:solidFill>
              </a:rPr>
              <a:t>ArithmeticException</a:t>
            </a:r>
            <a:r>
              <a:rPr lang="en-US" b="1" dirty="0">
                <a:solidFill>
                  <a:srgbClr val="002060"/>
                </a:solidFill>
              </a:rPr>
              <a:t> | </a:t>
            </a:r>
            <a:r>
              <a:rPr lang="en-US" b="1" dirty="0" err="1">
                <a:solidFill>
                  <a:srgbClr val="002060"/>
                </a:solidFill>
              </a:rPr>
              <a:t>NullPointerException</a:t>
            </a:r>
            <a:r>
              <a:rPr lang="en-US" b="1" dirty="0">
                <a:solidFill>
                  <a:srgbClr val="002060"/>
                </a:solidFill>
              </a:rPr>
              <a:t> e) {</a:t>
            </a:r>
          </a:p>
          <a:p>
            <a:r>
              <a:rPr lang="en-US" b="1" dirty="0" err="1">
                <a:solidFill>
                  <a:srgbClr val="002060"/>
                </a:solidFill>
              </a:rPr>
              <a:t>e.printStackTrace</a:t>
            </a:r>
            <a:r>
              <a:rPr lang="en-US" b="1" dirty="0">
                <a:solidFill>
                  <a:srgbClr val="002060"/>
                </a:solidFill>
              </a:rPr>
              <a:t>();</a:t>
            </a: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</a:p>
          <a:p>
            <a:r>
              <a:rPr lang="en-US" b="1" dirty="0">
                <a:solidFill>
                  <a:srgbClr val="002060"/>
                </a:solidFill>
              </a:rPr>
              <a:t>catch(</a:t>
            </a:r>
            <a:r>
              <a:rPr lang="en-US" b="1" dirty="0" err="1">
                <a:solidFill>
                  <a:srgbClr val="002060"/>
                </a:solidFill>
              </a:rPr>
              <a:t>ClassCastException</a:t>
            </a:r>
            <a:r>
              <a:rPr lang="en-US" b="1" dirty="0">
                <a:solidFill>
                  <a:srgbClr val="002060"/>
                </a:solidFill>
              </a:rPr>
              <a:t> | </a:t>
            </a:r>
            <a:r>
              <a:rPr lang="en-US" b="1" dirty="0" err="1">
                <a:solidFill>
                  <a:srgbClr val="002060"/>
                </a:solidFill>
              </a:rPr>
              <a:t>IOException</a:t>
            </a:r>
            <a:r>
              <a:rPr lang="en-US" b="1" dirty="0">
                <a:solidFill>
                  <a:srgbClr val="002060"/>
                </a:solidFill>
              </a:rPr>
              <a:t> e) {</a:t>
            </a:r>
          </a:p>
          <a:p>
            <a:r>
              <a:rPr lang="en-US" b="1" dirty="0" err="1">
                <a:solidFill>
                  <a:srgbClr val="002060"/>
                </a:solidFill>
              </a:rPr>
              <a:t>System.out.println</a:t>
            </a:r>
            <a:r>
              <a:rPr lang="en-US" b="1" dirty="0">
                <a:solidFill>
                  <a:srgbClr val="002060"/>
                </a:solidFill>
              </a:rPr>
              <a:t>(</a:t>
            </a:r>
            <a:r>
              <a:rPr lang="en-US" b="1" dirty="0" err="1">
                <a:solidFill>
                  <a:srgbClr val="002060"/>
                </a:solidFill>
              </a:rPr>
              <a:t>e.getMessage</a:t>
            </a:r>
            <a:r>
              <a:rPr lang="en-US" b="1" dirty="0">
                <a:solidFill>
                  <a:srgbClr val="002060"/>
                </a:solidFill>
              </a:rPr>
              <a:t>());</a:t>
            </a: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</a:p>
          <a:p>
            <a:r>
              <a:rPr lang="en-US" b="1" dirty="0">
                <a:solidFill>
                  <a:srgbClr val="002060"/>
                </a:solidFill>
              </a:rPr>
              <a:t>In multi catch block, there should not be any relation between Exception types(either</a:t>
            </a:r>
          </a:p>
          <a:p>
            <a:r>
              <a:rPr lang="en-US" b="1" dirty="0">
                <a:solidFill>
                  <a:srgbClr val="002060"/>
                </a:solidFill>
              </a:rPr>
              <a:t>child to parent Or parent to child Or same type , otherwise we will get Compile time</a:t>
            </a:r>
          </a:p>
          <a:p>
            <a:r>
              <a:rPr lang="en-US" b="1" dirty="0">
                <a:solidFill>
                  <a:srgbClr val="002060"/>
                </a:solidFill>
              </a:rPr>
              <a:t>error 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05800" y="4629150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34</a:t>
            </a:r>
            <a:endParaRPr lang="en-US" sz="10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66750"/>
            <a:ext cx="434339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157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200" y="666750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Exception Propagation :</a:t>
            </a:r>
          </a:p>
          <a:p>
            <a:r>
              <a:rPr lang="en-US" b="1" dirty="0">
                <a:solidFill>
                  <a:srgbClr val="002060"/>
                </a:solidFill>
              </a:rPr>
              <a:t>With in a method if an exception raised and if that method doesn't handle that</a:t>
            </a:r>
          </a:p>
          <a:p>
            <a:r>
              <a:rPr lang="en-US" b="1" dirty="0">
                <a:solidFill>
                  <a:srgbClr val="002060"/>
                </a:solidFill>
              </a:rPr>
              <a:t>exception, then Exception object will be propagated to the caller then caller method is</a:t>
            </a:r>
          </a:p>
          <a:p>
            <a:r>
              <a:rPr lang="en-US" b="1" dirty="0">
                <a:solidFill>
                  <a:srgbClr val="002060"/>
                </a:solidFill>
              </a:rPr>
              <a:t>responsible to handle that exceptions. This process is called Exception Propagation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28003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Rethrowing</a:t>
            </a:r>
            <a:r>
              <a:rPr lang="en-US" b="1" dirty="0">
                <a:solidFill>
                  <a:srgbClr val="002060"/>
                </a:solidFill>
              </a:rPr>
              <a:t> an Exception :</a:t>
            </a:r>
          </a:p>
          <a:p>
            <a:r>
              <a:rPr lang="en-US" b="1" dirty="0">
                <a:solidFill>
                  <a:srgbClr val="002060"/>
                </a:solidFill>
              </a:rPr>
              <a:t>To convert the one exception type to another exception type , we can use </a:t>
            </a:r>
            <a:r>
              <a:rPr lang="en-US" b="1" dirty="0" err="1">
                <a:solidFill>
                  <a:srgbClr val="002060"/>
                </a:solidFill>
              </a:rPr>
              <a:t>rethrowing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exception concept.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8200" y="515516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class Test</a:t>
            </a:r>
          </a:p>
          <a:p>
            <a:r>
              <a:rPr lang="en-US" b="1" dirty="0">
                <a:solidFill>
                  <a:srgbClr val="002060"/>
                </a:solidFill>
              </a:rPr>
              <a:t>{</a:t>
            </a:r>
          </a:p>
          <a:p>
            <a:r>
              <a:rPr lang="en-US" b="1" dirty="0">
                <a:solidFill>
                  <a:srgbClr val="002060"/>
                </a:solidFill>
              </a:rPr>
              <a:t>public static void main(String[] </a:t>
            </a:r>
            <a:r>
              <a:rPr lang="en-US" b="1" dirty="0" err="1">
                <a:solidFill>
                  <a:srgbClr val="002060"/>
                </a:solidFill>
              </a:rPr>
              <a:t>args</a:t>
            </a:r>
            <a:r>
              <a:rPr lang="en-US" b="1" dirty="0">
                <a:solidFill>
                  <a:srgbClr val="002060"/>
                </a:solidFill>
              </a:rPr>
              <a:t>){</a:t>
            </a:r>
          </a:p>
          <a:p>
            <a:r>
              <a:rPr lang="en-US" b="1" dirty="0">
                <a:solidFill>
                  <a:srgbClr val="002060"/>
                </a:solidFill>
              </a:rPr>
              <a:t>try {</a:t>
            </a:r>
          </a:p>
          <a:p>
            <a:r>
              <a:rPr lang="en-US" b="1" dirty="0" err="1">
                <a:solidFill>
                  <a:srgbClr val="002060"/>
                </a:solidFill>
              </a:rPr>
              <a:t>System.out.println</a:t>
            </a:r>
            <a:r>
              <a:rPr lang="en-US" b="1" dirty="0">
                <a:solidFill>
                  <a:srgbClr val="002060"/>
                </a:solidFill>
              </a:rPr>
              <a:t>(10/0);</a:t>
            </a: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</a:p>
          <a:p>
            <a:r>
              <a:rPr lang="en-US" b="1" dirty="0">
                <a:solidFill>
                  <a:srgbClr val="002060"/>
                </a:solidFill>
              </a:rPr>
              <a:t>catch(</a:t>
            </a:r>
            <a:r>
              <a:rPr lang="en-US" b="1" dirty="0" err="1">
                <a:solidFill>
                  <a:srgbClr val="002060"/>
                </a:solidFill>
              </a:rPr>
              <a:t>ArithmeticException</a:t>
            </a:r>
            <a:r>
              <a:rPr lang="en-US" b="1" dirty="0">
                <a:solidFill>
                  <a:srgbClr val="002060"/>
                </a:solidFill>
              </a:rPr>
              <a:t> e) {</a:t>
            </a:r>
          </a:p>
          <a:p>
            <a:r>
              <a:rPr lang="en-US" b="1" dirty="0">
                <a:solidFill>
                  <a:srgbClr val="002060"/>
                </a:solidFill>
              </a:rPr>
              <a:t>throw new </a:t>
            </a:r>
            <a:r>
              <a:rPr lang="en-US" b="1" dirty="0" err="1">
                <a:solidFill>
                  <a:srgbClr val="002060"/>
                </a:solidFill>
              </a:rPr>
              <a:t>NullPointerException</a:t>
            </a:r>
            <a:r>
              <a:rPr lang="en-US" b="1" dirty="0">
                <a:solidFill>
                  <a:srgbClr val="002060"/>
                </a:solidFill>
              </a:rPr>
              <a:t>();</a:t>
            </a: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}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output:</a:t>
            </a:r>
          </a:p>
          <a:p>
            <a:r>
              <a:rPr lang="en-US" b="1" dirty="0">
                <a:solidFill>
                  <a:srgbClr val="002060"/>
                </a:solidFill>
              </a:rPr>
              <a:t>RE:NPE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610600" y="45529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35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4757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1" name="Google Shape;5411;p61"/>
          <p:cNvSpPr txBox="1">
            <a:spLocks noGrp="1"/>
          </p:cNvSpPr>
          <p:nvPr>
            <p:ph type="title"/>
          </p:nvPr>
        </p:nvSpPr>
        <p:spPr>
          <a:xfrm>
            <a:off x="4572000" y="1332250"/>
            <a:ext cx="415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8000" dirty="0"/>
              <a:t>Thanks</a:t>
            </a:r>
            <a:r>
              <a:rPr lang="es" sz="3500" dirty="0"/>
              <a:t>! </a:t>
            </a:r>
            <a:endParaRPr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57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Exception in thread “xxx(main)” Name of exception: description</a:t>
            </a:r>
          </a:p>
          <a:p>
            <a:r>
              <a:rPr lang="en-US" b="1" i="1" dirty="0">
                <a:solidFill>
                  <a:srgbClr val="00B050"/>
                </a:solidFill>
              </a:rPr>
              <a:t>Location of exception (stack trace)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1023176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Example:</a:t>
            </a:r>
          </a:p>
          <a:p>
            <a:r>
              <a:rPr lang="en-US" b="1" dirty="0">
                <a:solidFill>
                  <a:srgbClr val="00B050"/>
                </a:solidFill>
              </a:rPr>
              <a:t>class Test</a:t>
            </a:r>
          </a:p>
          <a:p>
            <a:r>
              <a:rPr lang="en-US" b="1" dirty="0">
                <a:solidFill>
                  <a:srgbClr val="00B050"/>
                </a:solidFill>
              </a:rPr>
              <a:t>{</a:t>
            </a:r>
          </a:p>
          <a:p>
            <a:r>
              <a:rPr lang="en-US" b="1" dirty="0">
                <a:solidFill>
                  <a:srgbClr val="00B050"/>
                </a:solidFill>
              </a:rPr>
              <a:t>public static void main(String[] </a:t>
            </a:r>
            <a:r>
              <a:rPr lang="en-US" b="1" dirty="0" err="1">
                <a:solidFill>
                  <a:srgbClr val="00B050"/>
                </a:solidFill>
              </a:rPr>
              <a:t>args</a:t>
            </a:r>
            <a:r>
              <a:rPr lang="en-US" b="1" dirty="0">
                <a:solidFill>
                  <a:srgbClr val="00B050"/>
                </a:solidFill>
              </a:rPr>
              <a:t>){</a:t>
            </a:r>
          </a:p>
          <a:p>
            <a:r>
              <a:rPr lang="en-US" b="1" dirty="0" err="1">
                <a:solidFill>
                  <a:srgbClr val="00B050"/>
                </a:solidFill>
              </a:rPr>
              <a:t>doStuff</a:t>
            </a:r>
            <a:r>
              <a:rPr lang="en-US" b="1" dirty="0">
                <a:solidFill>
                  <a:srgbClr val="00B050"/>
                </a:solidFill>
              </a:rPr>
              <a:t>();</a:t>
            </a:r>
          </a:p>
          <a:p>
            <a:r>
              <a:rPr lang="en-US" b="1" dirty="0">
                <a:solidFill>
                  <a:srgbClr val="00B050"/>
                </a:solidFill>
              </a:rPr>
              <a:t>}</a:t>
            </a:r>
          </a:p>
          <a:p>
            <a:r>
              <a:rPr lang="en-US" b="1" dirty="0">
                <a:solidFill>
                  <a:srgbClr val="00B050"/>
                </a:solidFill>
              </a:rPr>
              <a:t>public static void </a:t>
            </a:r>
            <a:r>
              <a:rPr lang="en-US" b="1" dirty="0" err="1">
                <a:solidFill>
                  <a:srgbClr val="00B050"/>
                </a:solidFill>
              </a:rPr>
              <a:t>doStuff</a:t>
            </a:r>
            <a:r>
              <a:rPr lang="en-US" b="1" dirty="0">
                <a:solidFill>
                  <a:srgbClr val="00B050"/>
                </a:solidFill>
              </a:rPr>
              <a:t>(){</a:t>
            </a:r>
          </a:p>
          <a:p>
            <a:r>
              <a:rPr lang="en-US" b="1" dirty="0" err="1">
                <a:solidFill>
                  <a:srgbClr val="00B050"/>
                </a:solidFill>
              </a:rPr>
              <a:t>doMoreStuff</a:t>
            </a:r>
            <a:r>
              <a:rPr lang="en-US" b="1" dirty="0">
                <a:solidFill>
                  <a:srgbClr val="00B050"/>
                </a:solidFill>
              </a:rPr>
              <a:t>();</a:t>
            </a:r>
          </a:p>
          <a:p>
            <a:r>
              <a:rPr lang="en-US" b="1" dirty="0">
                <a:solidFill>
                  <a:srgbClr val="00B050"/>
                </a:solidFill>
              </a:rPr>
              <a:t>}</a:t>
            </a:r>
          </a:p>
          <a:p>
            <a:r>
              <a:rPr lang="en-US" b="1" dirty="0">
                <a:solidFill>
                  <a:srgbClr val="00B050"/>
                </a:solidFill>
              </a:rPr>
              <a:t>public static void </a:t>
            </a:r>
            <a:r>
              <a:rPr lang="en-US" b="1" dirty="0" err="1">
                <a:solidFill>
                  <a:srgbClr val="00B050"/>
                </a:solidFill>
              </a:rPr>
              <a:t>doMoreStuff</a:t>
            </a:r>
            <a:r>
              <a:rPr lang="en-US" b="1" dirty="0">
                <a:solidFill>
                  <a:srgbClr val="00B050"/>
                </a:solidFill>
              </a:rPr>
              <a:t>(){</a:t>
            </a:r>
          </a:p>
          <a:p>
            <a:r>
              <a:rPr lang="en-US" b="1" dirty="0" err="1">
                <a:solidFill>
                  <a:srgbClr val="00B050"/>
                </a:solidFill>
              </a:rPr>
              <a:t>System.out.println</a:t>
            </a:r>
            <a:r>
              <a:rPr lang="en-US" b="1" dirty="0">
                <a:solidFill>
                  <a:srgbClr val="00B050"/>
                </a:solidFill>
              </a:rPr>
              <a:t>(10/0);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}}</a:t>
            </a:r>
          </a:p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US" b="1" dirty="0">
                <a:solidFill>
                  <a:srgbClr val="00B050"/>
                </a:solidFill>
              </a:rPr>
              <a:t>Exception in thread "main" </a:t>
            </a:r>
            <a:r>
              <a:rPr lang="en-US" b="1" dirty="0" err="1">
                <a:solidFill>
                  <a:srgbClr val="00B050"/>
                </a:solidFill>
              </a:rPr>
              <a:t>java.lang.ArithmeticException</a:t>
            </a:r>
            <a:r>
              <a:rPr lang="en-US" b="1" dirty="0">
                <a:solidFill>
                  <a:srgbClr val="00B050"/>
                </a:solidFill>
              </a:rPr>
              <a:t>: / by zero</a:t>
            </a:r>
          </a:p>
          <a:p>
            <a:r>
              <a:rPr lang="en-US" b="1" dirty="0" err="1">
                <a:solidFill>
                  <a:srgbClr val="00B050"/>
                </a:solidFill>
              </a:rPr>
              <a:t>atTest.doMoreStuff</a:t>
            </a:r>
            <a:r>
              <a:rPr lang="en-US" b="1" dirty="0">
                <a:solidFill>
                  <a:srgbClr val="00B050"/>
                </a:solidFill>
              </a:rPr>
              <a:t>(Test.java:10)</a:t>
            </a:r>
          </a:p>
          <a:p>
            <a:r>
              <a:rPr lang="en-US" b="1" dirty="0" err="1">
                <a:solidFill>
                  <a:srgbClr val="00B050"/>
                </a:solidFill>
              </a:rPr>
              <a:t>atTest.doStuff</a:t>
            </a:r>
            <a:r>
              <a:rPr lang="en-US" b="1" dirty="0">
                <a:solidFill>
                  <a:srgbClr val="00B050"/>
                </a:solidFill>
              </a:rPr>
              <a:t>(Test.java:7)</a:t>
            </a:r>
          </a:p>
          <a:p>
            <a:r>
              <a:rPr lang="en-US" b="1" dirty="0" err="1">
                <a:solidFill>
                  <a:srgbClr val="00B050"/>
                </a:solidFill>
              </a:rPr>
              <a:t>atTest.main</a:t>
            </a:r>
            <a:r>
              <a:rPr lang="en-US" b="1" dirty="0">
                <a:solidFill>
                  <a:srgbClr val="00B050"/>
                </a:solidFill>
              </a:rPr>
              <a:t>(Test.java:4)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17953"/>
            <a:ext cx="2971800" cy="257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busine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5563</Words>
  <Application>Microsoft Office PowerPoint</Application>
  <PresentationFormat>On-screen Show (16:9)</PresentationFormat>
  <Paragraphs>1043</Paragraphs>
  <Slides>86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Roboto</vt:lpstr>
      <vt:lpstr>Roboto Medium</vt:lpstr>
      <vt:lpstr>Simple business</vt:lpstr>
      <vt:lpstr>EXCEPTION HANDLING AGENDA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flow in try catch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Finally block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Difference between final, finally, and finalize</vt:lpstr>
      <vt:lpstr> </vt:lpstr>
      <vt:lpstr>PowerPoint Presentation</vt:lpstr>
      <vt:lpstr>PowerPoint Presentation</vt:lpstr>
      <vt:lpstr>Control flow in Nested try-catch-finally</vt:lpstr>
      <vt:lpstr>PowerPoint Presentation</vt:lpstr>
      <vt:lpstr>PowerPoint Presentation</vt:lpstr>
      <vt:lpstr>PowerPoint Presentation</vt:lpstr>
      <vt:lpstr>PowerPoint Presentation</vt:lpstr>
      <vt:lpstr>Various possible combinations of try catch finally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EXCEPTION HANDLING AGENDA</dc:title>
  <dc:creator>DELL</dc:creator>
  <cp:lastModifiedBy>DELL</cp:lastModifiedBy>
  <cp:revision>35</cp:revision>
  <dcterms:modified xsi:type="dcterms:W3CDTF">2022-09-04T17:43:04Z</dcterms:modified>
</cp:coreProperties>
</file>